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74" r:id="rId2"/>
    <p:sldId id="270" r:id="rId3"/>
    <p:sldId id="257" r:id="rId4"/>
    <p:sldId id="269" r:id="rId5"/>
    <p:sldId id="306" r:id="rId6"/>
    <p:sldId id="288" r:id="rId7"/>
    <p:sldId id="309" r:id="rId8"/>
    <p:sldId id="305" r:id="rId9"/>
    <p:sldId id="308" r:id="rId10"/>
    <p:sldId id="307" r:id="rId11"/>
    <p:sldId id="289" r:id="rId12"/>
    <p:sldId id="260" r:id="rId13"/>
    <p:sldId id="283" r:id="rId14"/>
    <p:sldId id="285" r:id="rId15"/>
    <p:sldId id="316" r:id="rId16"/>
    <p:sldId id="258" r:id="rId17"/>
    <p:sldId id="301" r:id="rId18"/>
    <p:sldId id="302" r:id="rId19"/>
    <p:sldId id="312" r:id="rId20"/>
    <p:sldId id="314" r:id="rId21"/>
    <p:sldId id="315" r:id="rId22"/>
    <p:sldId id="318" r:id="rId23"/>
    <p:sldId id="317" r:id="rId24"/>
    <p:sldId id="319" r:id="rId25"/>
    <p:sldId id="303" r:id="rId26"/>
    <p:sldId id="268" r:id="rId27"/>
    <p:sldId id="324" r:id="rId28"/>
    <p:sldId id="273" r:id="rId29"/>
    <p:sldId id="320" r:id="rId30"/>
    <p:sldId id="311" r:id="rId31"/>
    <p:sldId id="323" r:id="rId32"/>
    <p:sldId id="322" r:id="rId33"/>
    <p:sldId id="304" r:id="rId34"/>
  </p:sldIdLst>
  <p:sldSz cx="9144000" cy="6858000" type="screen4x3"/>
  <p:notesSz cx="6934200" cy="9220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05" autoAdjust="0"/>
  </p:normalViewPr>
  <p:slideViewPr>
    <p:cSldViewPr snapToGrid="0" snapToObjects="1">
      <p:cViewPr>
        <p:scale>
          <a:sx n="61" d="100"/>
          <a:sy n="61" d="100"/>
        </p:scale>
        <p:origin x="-1430" y="-84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10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775" y="0"/>
            <a:ext cx="3004820" cy="4610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>
              <a:defRPr sz="1200"/>
            </a:lvl1pPr>
          </a:lstStyle>
          <a:p>
            <a:fld id="{74AA8F97-8477-4943-B460-9EC3028F6671}" type="datetimeFigureOut">
              <a:rPr lang="en-US" smtClean="0"/>
              <a:pPr/>
              <a:t>4/18/2018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57590"/>
            <a:ext cx="3004820" cy="4610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27775" y="8757590"/>
            <a:ext cx="3004820" cy="4610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>
              <a:defRPr sz="1200"/>
            </a:lvl1pPr>
          </a:lstStyle>
          <a:p>
            <a:fld id="{AEE3E30E-81E4-1B41-A6F7-FD2E326C96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3015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10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775" y="0"/>
            <a:ext cx="3004820" cy="4610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>
              <a:defRPr sz="1200"/>
            </a:lvl1pPr>
          </a:lstStyle>
          <a:p>
            <a:fld id="{924062FF-24F8-EE41-8594-62117AE856B8}" type="datetimeFigureOut">
              <a:rPr lang="en-US" smtClean="0"/>
              <a:pPr/>
              <a:t>4/18/2018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692150"/>
            <a:ext cx="4610100" cy="345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9" tIns="46154" rIns="92309" bIns="4615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3420" y="4379595"/>
            <a:ext cx="5547360" cy="4149090"/>
          </a:xfrm>
          <a:prstGeom prst="rect">
            <a:avLst/>
          </a:prstGeom>
        </p:spPr>
        <p:txBody>
          <a:bodyPr vert="horz" lIns="92309" tIns="46154" rIns="92309" bIns="4615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57590"/>
            <a:ext cx="3004820" cy="4610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27775" y="8757590"/>
            <a:ext cx="3004820" cy="4610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>
              <a:defRPr sz="1200"/>
            </a:lvl1pPr>
          </a:lstStyle>
          <a:p>
            <a:fld id="{A5B50480-3D2C-4348-8DAA-995B64C53D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6803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B50480-3D2C-4348-8DAA-995B64C53D9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02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B50480-3D2C-4348-8DAA-995B64C53D9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34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B50480-3D2C-4348-8DAA-995B64C53D9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75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20F16-0E5E-F44F-9F3C-485DA9589A29}" type="datetime1">
              <a:rPr lang="en-US" smtClean="0"/>
              <a:pPr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70FF6-21CD-FD41-A411-CC7E109411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34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77B9F-92A1-7C41-A43B-9B19FF03FC94}" type="datetime1">
              <a:rPr lang="en-US" smtClean="0"/>
              <a:pPr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70FF6-21CD-FD41-A411-CC7E109411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513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C500C-0A3F-5E49-97BA-4519F29F21CD}" type="datetime1">
              <a:rPr lang="en-US" smtClean="0"/>
              <a:pPr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70FF6-21CD-FD41-A411-CC7E109411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60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86984-4007-A24D-AABF-201D032BD669}" type="datetime1">
              <a:rPr lang="en-US" smtClean="0"/>
              <a:pPr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70FF6-21CD-FD41-A411-CC7E109411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794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7CB2C-1738-DA4B-8AA3-FE79AF88B45A}" type="datetime1">
              <a:rPr lang="en-US" smtClean="0"/>
              <a:pPr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70FF6-21CD-FD41-A411-CC7E109411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015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6DBB5-1374-1948-B513-242132BBB2C3}" type="datetime1">
              <a:rPr lang="en-US" smtClean="0"/>
              <a:pPr/>
              <a:t>4/18/2018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70FF6-21CD-FD41-A411-CC7E109411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532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7022D-24F7-B746-89E7-18CB1BFA2547}" type="datetime1">
              <a:rPr lang="en-US" smtClean="0"/>
              <a:pPr/>
              <a:t>4/18/2018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70FF6-21CD-FD41-A411-CC7E109411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18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8AE96-C7ED-AA41-A94F-C9DD11EC0469}" type="datetime1">
              <a:rPr lang="en-US" smtClean="0"/>
              <a:pPr/>
              <a:t>4/18/2018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70FF6-21CD-FD41-A411-CC7E109411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281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8C99A-46FE-D140-8582-8B2882EECB26}" type="datetime1">
              <a:rPr lang="en-US" smtClean="0"/>
              <a:pPr/>
              <a:t>4/18/2018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70FF6-21CD-FD41-A411-CC7E109411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48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F2F03-9462-E248-8AC8-46B82318FF28}" type="datetime1">
              <a:rPr lang="en-US" smtClean="0"/>
              <a:pPr/>
              <a:t>4/18/2018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70FF6-21CD-FD41-A411-CC7E109411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72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B9CD8-7053-3942-9814-4019329EDFB5}" type="datetime1">
              <a:rPr lang="en-US" smtClean="0"/>
              <a:pPr/>
              <a:t>4/18/2018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70FF6-21CD-FD41-A411-CC7E109411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506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F31BA-511E-114C-89D0-2BE0450EF75A}" type="datetime1">
              <a:rPr lang="en-US" smtClean="0"/>
              <a:pPr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270FF6-21CD-FD41-A411-CC7E109411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71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w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das.gsfc.nasa.gov/nldas/NLDASpublications.php" TargetMode="External"/><Relationship Id="rId2" Type="http://schemas.openxmlformats.org/officeDocument/2006/relationships/hyperlink" Target="https://ldas.gsfc.nasa.gov/nldas/NLDAS2valid.php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emc.ncep.noaa.gov/mmb/nldas/NLDAS2/" TargetMode="External"/><Relationship Id="rId5" Type="http://schemas.openxmlformats.org/officeDocument/2006/relationships/hyperlink" Target="http://www.emc.ncep.noaa.gov/mmb/nldas/" TargetMode="Externa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7" Type="http://schemas.openxmlformats.org/officeDocument/2006/relationships/image" Target="../media/image19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gif"/><Relationship Id="rId5" Type="http://schemas.openxmlformats.org/officeDocument/2006/relationships/image" Target="../media/image29.gif"/><Relationship Id="rId4" Type="http://schemas.openxmlformats.org/officeDocument/2006/relationships/image" Target="../media/image28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7" Type="http://schemas.openxmlformats.org/officeDocument/2006/relationships/image" Target="../media/image36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gif"/><Relationship Id="rId5" Type="http://schemas.openxmlformats.org/officeDocument/2006/relationships/image" Target="../media/image34.gif"/><Relationship Id="rId4" Type="http://schemas.openxmlformats.org/officeDocument/2006/relationships/image" Target="../media/image33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7" Type="http://schemas.openxmlformats.org/officeDocument/2006/relationships/image" Target="../media/image42.gif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gif"/><Relationship Id="rId5" Type="http://schemas.openxmlformats.org/officeDocument/2006/relationships/image" Target="../media/image40.gif"/><Relationship Id="rId4" Type="http://schemas.openxmlformats.org/officeDocument/2006/relationships/image" Target="../media/image39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emc.ncep.noaa.gov/mmb/nldas/White_Paper_for_Next_Phase_LDAS_final.pdf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Jack.Kain@noaa.gov" TargetMode="External"/><Relationship Id="rId2" Type="http://schemas.openxmlformats.org/officeDocument/2006/relationships/hyperlink" Target="mailto:Youlong.Xia@noaa.gov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3" Type="http://schemas.openxmlformats.org/officeDocument/2006/relationships/image" Target="../media/image13.gif"/><Relationship Id="rId7" Type="http://schemas.openxmlformats.org/officeDocument/2006/relationships/image" Target="../media/image17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gif"/><Relationship Id="rId11" Type="http://schemas.openxmlformats.org/officeDocument/2006/relationships/image" Target="../media/image21.gif"/><Relationship Id="rId5" Type="http://schemas.openxmlformats.org/officeDocument/2006/relationships/image" Target="../media/image15.gif"/><Relationship Id="rId10" Type="http://schemas.openxmlformats.org/officeDocument/2006/relationships/image" Target="../media/image20.gif"/><Relationship Id="rId4" Type="http://schemas.openxmlformats.org/officeDocument/2006/relationships/image" Target="../media/image14.gif"/><Relationship Id="rId9" Type="http://schemas.openxmlformats.org/officeDocument/2006/relationships/image" Target="../media/image19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5563" y="2993263"/>
            <a:ext cx="9032875" cy="37338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>
                <a:solidFill>
                  <a:srgbClr val="000000"/>
                </a:solidFill>
              </a:rPr>
              <a:t/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sz="2800" b="1" dirty="0" smtClean="0">
                <a:solidFill>
                  <a:srgbClr val="0000FF"/>
                </a:solidFill>
              </a:rPr>
              <a:t> 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br>
              <a:rPr lang="en-US" sz="2400" b="1" dirty="0" smtClean="0">
                <a:solidFill>
                  <a:srgbClr val="0000FF"/>
                </a:solidFill>
              </a:rPr>
            </a:br>
            <a:r>
              <a:rPr lang="en-US" sz="2400" b="1" dirty="0" smtClean="0">
                <a:solidFill>
                  <a:srgbClr val="0000FF"/>
                </a:solidFill>
              </a:rPr>
              <a:t/>
            </a:r>
            <a:br>
              <a:rPr lang="en-US" sz="2400" b="1" dirty="0" smtClean="0">
                <a:solidFill>
                  <a:srgbClr val="0000FF"/>
                </a:solidFill>
              </a:rPr>
            </a:br>
            <a:r>
              <a:rPr lang="en-US" sz="2400" b="1" dirty="0" smtClean="0">
                <a:solidFill>
                  <a:srgbClr val="0000FF"/>
                </a:solidFill>
              </a:rPr>
              <a:t/>
            </a:r>
            <a:br>
              <a:rPr lang="en-US" sz="2400" b="1" dirty="0" smtClean="0">
                <a:solidFill>
                  <a:srgbClr val="0000FF"/>
                </a:solidFill>
              </a:rPr>
            </a:b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br>
              <a:rPr lang="en-US" sz="2400" b="1" dirty="0" smtClean="0">
                <a:solidFill>
                  <a:schemeClr val="tx1"/>
                </a:solidFill>
              </a:rPr>
            </a:br>
            <a:r>
              <a:rPr lang="en-US" sz="1800" b="1" dirty="0" smtClean="0">
                <a:solidFill>
                  <a:srgbClr val="FF0000"/>
                </a:solidFill>
              </a:rPr>
              <a:t/>
            </a:r>
            <a:br>
              <a:rPr lang="en-US" sz="1800" b="1" dirty="0" smtClean="0">
                <a:solidFill>
                  <a:srgbClr val="FF0000"/>
                </a:solidFill>
              </a:rPr>
            </a:br>
            <a:r>
              <a:rPr lang="en-US" sz="2400" dirty="0" smtClean="0">
                <a:solidFill>
                  <a:srgbClr val="000000"/>
                </a:solidFill>
              </a:rPr>
              <a:t/>
            </a:r>
            <a:br>
              <a:rPr lang="en-US" sz="2400" dirty="0" smtClean="0">
                <a:solidFill>
                  <a:srgbClr val="000000"/>
                </a:solidFill>
              </a:rPr>
            </a:br>
            <a:endParaRPr lang="en-US" sz="2400" dirty="0" smtClean="0">
              <a:solidFill>
                <a:srgbClr val="000000"/>
              </a:solidFill>
            </a:endParaRPr>
          </a:p>
        </p:txBody>
      </p:sp>
      <p:graphicFrame>
        <p:nvGraphicFramePr>
          <p:cNvPr id="205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1892708"/>
              </p:ext>
            </p:extLst>
          </p:nvPr>
        </p:nvGraphicFramePr>
        <p:xfrm>
          <a:off x="3698358" y="294886"/>
          <a:ext cx="2087563" cy="1065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" name="Drawing" r:id="rId3" imgW="2870791" imgH="1573619" progId="">
                  <p:embed/>
                </p:oleObj>
              </mc:Choice>
              <mc:Fallback>
                <p:oleObj name="Drawing" r:id="rId3" imgW="2870791" imgH="1573619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8358" y="294886"/>
                        <a:ext cx="2087563" cy="1065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9106823"/>
              </p:ext>
            </p:extLst>
          </p:nvPr>
        </p:nvGraphicFramePr>
        <p:xfrm>
          <a:off x="421054" y="1752600"/>
          <a:ext cx="723900" cy="386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7" name="Drawing" r:id="rId5" imgW="733647" imgH="3891516" progId="">
                  <p:embed/>
                </p:oleObj>
              </mc:Choice>
              <mc:Fallback>
                <p:oleObj name="Drawing" r:id="rId5" imgW="733647" imgH="3891516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054" y="1752600"/>
                        <a:ext cx="723900" cy="386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4" name="Text Box 5"/>
          <p:cNvSpPr txBox="1">
            <a:spLocks noChangeArrowheads="1"/>
          </p:cNvSpPr>
          <p:nvPr/>
        </p:nvSpPr>
        <p:spPr bwMode="auto">
          <a:xfrm>
            <a:off x="1160970" y="1769611"/>
            <a:ext cx="7927467" cy="433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2800" b="1" dirty="0" smtClean="0"/>
              <a:t>NLDAS CCB Briefing Meeting                         18 April 2018</a:t>
            </a:r>
            <a:r>
              <a:rPr lang="en-US" sz="2800" b="1" dirty="0">
                <a:solidFill>
                  <a:srgbClr val="FF0000"/>
                </a:solidFill>
              </a:rPr>
              <a:t/>
            </a:r>
            <a:br>
              <a:rPr lang="en-US" sz="2800" b="1" dirty="0">
                <a:solidFill>
                  <a:srgbClr val="FF0000"/>
                </a:solidFill>
              </a:rPr>
            </a:br>
            <a:r>
              <a:rPr lang="en-US" sz="2800" b="1" dirty="0">
                <a:solidFill>
                  <a:srgbClr val="FF0000"/>
                </a:solidFill>
              </a:rPr>
              <a:t/>
            </a:r>
            <a:br>
              <a:rPr lang="en-US" sz="2800" b="1" dirty="0">
                <a:solidFill>
                  <a:srgbClr val="FF0000"/>
                </a:solidFill>
              </a:rPr>
            </a:br>
            <a:endParaRPr lang="en-US" sz="2800" b="1" dirty="0" smtClean="0">
              <a:solidFill>
                <a:srgbClr val="FF0000"/>
              </a:solidFill>
            </a:endParaRPr>
          </a:p>
          <a:p>
            <a:pPr algn="ctr" eaLnBrk="1" hangingPunct="1"/>
            <a:r>
              <a:rPr lang="en-US" sz="2800" b="1" dirty="0" smtClean="0">
                <a:solidFill>
                  <a:srgbClr val="FF0000"/>
                </a:solidFill>
              </a:rPr>
              <a:t>North American Land Data </a:t>
            </a:r>
          </a:p>
          <a:p>
            <a:pPr algn="ctr" eaLnBrk="1" hangingPunct="1"/>
            <a:r>
              <a:rPr lang="en-US" sz="2800" b="1" dirty="0" smtClean="0">
                <a:solidFill>
                  <a:srgbClr val="FF0000"/>
                </a:solidFill>
              </a:rPr>
              <a:t>Assimilation System (NLDAS)   </a:t>
            </a:r>
          </a:p>
          <a:p>
            <a:pPr algn="ctr" eaLnBrk="1" hangingPunct="1"/>
            <a:r>
              <a:rPr lang="en-US" sz="2800" b="1" dirty="0" smtClean="0">
                <a:solidFill>
                  <a:srgbClr val="FF0000"/>
                </a:solidFill>
              </a:rPr>
              <a:t> Version 2.5.0  -- an Upgraded Implementation</a:t>
            </a:r>
          </a:p>
          <a:p>
            <a:pPr algn="ctr" eaLnBrk="1" hangingPunct="1"/>
            <a:endParaRPr lang="en-US" sz="2800" b="1" dirty="0" smtClean="0">
              <a:solidFill>
                <a:srgbClr val="FF0000"/>
              </a:solidFill>
            </a:endParaRPr>
          </a:p>
          <a:p>
            <a:pPr algn="ctr" eaLnBrk="1" hangingPunct="1"/>
            <a:r>
              <a:rPr lang="en-US" sz="3200" b="1" dirty="0" smtClean="0">
                <a:solidFill>
                  <a:srgbClr val="0000FF"/>
                </a:solidFill>
              </a:rPr>
              <a:t> </a:t>
            </a:r>
            <a:endParaRPr lang="en-US" sz="3200" b="1" dirty="0">
              <a:solidFill>
                <a:srgbClr val="0000FF"/>
              </a:solidFill>
            </a:endParaRPr>
          </a:p>
          <a:p>
            <a:pPr algn="ctr" eaLnBrk="1" hangingPunct="1"/>
            <a:r>
              <a:rPr lang="en-US" b="1" dirty="0" err="1" smtClean="0"/>
              <a:t>Youlong</a:t>
            </a:r>
            <a:r>
              <a:rPr lang="en-US" b="1" dirty="0" smtClean="0"/>
              <a:t> Xia and Jack </a:t>
            </a:r>
            <a:r>
              <a:rPr lang="en-US" b="1" dirty="0" err="1" smtClean="0"/>
              <a:t>Kain</a:t>
            </a:r>
            <a:endParaRPr lang="en-US" sz="1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269067" y="6491868"/>
            <a:ext cx="5332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NCWCP, 5830 University Research Court, College Park, Maryland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NLDAS-logo.jpg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065" y="6055261"/>
            <a:ext cx="932335" cy="784225"/>
          </a:xfrm>
          <a:prstGeom prst="rect">
            <a:avLst/>
          </a:prstGeom>
        </p:spPr>
      </p:pic>
      <p:pic>
        <p:nvPicPr>
          <p:cNvPr id="11" name="Picture 10" descr="NLDAS-logo.jpg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955" y="6109261"/>
            <a:ext cx="1005578" cy="73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4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03253" y="77377"/>
            <a:ext cx="5180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EMC NLDAS v2.5 Quads</a:t>
            </a:r>
            <a:endParaRPr lang="en-US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62257" y="5798145"/>
            <a:ext cx="86338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After a meeting between EMC and CPC, our NLDAS v2.5 evaluation from NLDAS team to deliver a comprehensive explanation for CPC evaluation, and they agree our proposed implementation as the other 4 evaluation institutes did.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686800" y="653680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10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93" y="1157369"/>
            <a:ext cx="8108021" cy="456076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8150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1445" y="92199"/>
            <a:ext cx="75066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 smtClean="0"/>
              <a:t>NLDAS V2.5.0 Products:</a:t>
            </a:r>
          </a:p>
          <a:p>
            <a:pPr algn="ctr"/>
            <a:r>
              <a:rPr lang="en-US" sz="5400" b="1" dirty="0" smtClean="0"/>
              <a:t>Evaluation and Validation</a:t>
            </a:r>
            <a:endParaRPr lang="en-US" sz="5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8731449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11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20134" y="1972322"/>
            <a:ext cx="89238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NLDAS 2.0 products have been well comprehensively evaluated against </a:t>
            </a:r>
            <a:r>
              <a:rPr lang="en-US" sz="2000" b="1" i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situ </a:t>
            </a:r>
            <a:r>
              <a:rPr lang="en-US" sz="2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observations and/or remotely sensed data by EMC NLDAS team and its partners. The results were documented in various journal papers and </a:t>
            </a:r>
            <a:r>
              <a:rPr lang="en-US" sz="2000" b="1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presentaions</a:t>
            </a:r>
            <a:r>
              <a:rPr lang="en-US" sz="2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</a:t>
            </a:r>
            <a:r>
              <a:rPr lang="en-US" sz="2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ldas.gsfc.nasa.gov/nldas/NLDAS2valid.php</a:t>
            </a: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</a:t>
            </a:r>
            <a:r>
              <a:rPr lang="en-US" sz="2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ldas.gsfc.nasa.gov/nldas/NLDASpublications.php</a:t>
            </a:r>
            <a:r>
              <a:rPr lang="en-US" sz="2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  <a:endParaRPr lang="en-US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0134" y="5074888"/>
            <a:ext cx="88974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Besides we made our own evaluation and monitoring work for NLDAS v2.5 (about 9 months), NASA/GSFC, CPC, NASA-MSFC, ESRL/PSD, and USDA partners also made their own subjective evaluation for NLDAS v2.5.  A briefing of these results are presented below.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0135" y="4045789"/>
            <a:ext cx="89238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Major purpose for this upgrade is to catch up 4-day delay to achieve a real-time system. The data quality will become lower when the data is approaching real-time.</a:t>
            </a:r>
            <a:r>
              <a:rPr lang="en-US" dirty="0" smtClean="0"/>
              <a:t> </a:t>
            </a:r>
            <a:r>
              <a:rPr lang="en-US" sz="2400" b="1" u="sng" dirty="0" smtClean="0">
                <a:solidFill>
                  <a:srgbClr val="FF0000"/>
                </a:solidFill>
              </a:rPr>
              <a:t>Bottom line: NLDAS v2.5 is an add-on, not a replacement of NLDAS v2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56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16455" y="250166"/>
            <a:ext cx="8686800" cy="913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prstTxWarp prst="textNoShape">
              <a:avLst/>
            </a:prstTxWarp>
            <a:spAutoFit/>
          </a:bodyPr>
          <a:lstStyle/>
          <a:p>
            <a:pPr algn="ctr">
              <a:lnSpc>
                <a:spcPts val="3200"/>
              </a:lnSpc>
            </a:pPr>
            <a:r>
              <a:rPr lang="en-GB" sz="3200" b="1" dirty="0" smtClean="0">
                <a:solidFill>
                  <a:srgbClr val="000000"/>
                </a:solidFill>
                <a:latin typeface="Verdana" charset="0"/>
                <a:ea typeface="Arial Unicode MS" pitchFamily="34" charset="-128"/>
                <a:cs typeface="Arial Unicode MS" pitchFamily="34" charset="-128"/>
              </a:rPr>
              <a:t>Near Real-time NLDAS v2.0 and Real-time v2.5 </a:t>
            </a:r>
            <a:r>
              <a:rPr lang="en-GB" sz="3200" b="1" dirty="0" smtClean="0">
                <a:solidFill>
                  <a:srgbClr val="C00000"/>
                </a:solidFill>
                <a:latin typeface="Verdana" charset="0"/>
                <a:ea typeface="Arial Unicode MS" pitchFamily="34" charset="-128"/>
                <a:cs typeface="Arial Unicode MS" pitchFamily="34" charset="-128"/>
              </a:rPr>
              <a:t>drought monitor</a:t>
            </a:r>
            <a:endParaRPr lang="en-US" sz="3200" b="1" dirty="0">
              <a:solidFill>
                <a:srgbClr val="C00000"/>
              </a:solidFill>
              <a:latin typeface="Verdana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3489325" y="5291138"/>
            <a:ext cx="184150" cy="2746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endParaRPr lang="en-US" sz="120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25296" y="653680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12</a:t>
            </a:r>
            <a:endParaRPr lang="en-US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" t="-5181" r="45929" b="5181"/>
          <a:stretch/>
        </p:blipFill>
        <p:spPr bwMode="auto">
          <a:xfrm>
            <a:off x="116455" y="1968389"/>
            <a:ext cx="4455545" cy="390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1320" y="1621765"/>
            <a:ext cx="3822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NLDAS v2.0 with 4-day delay</a:t>
            </a:r>
            <a:endParaRPr lang="en-US" sz="2400" b="1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" t="906" r="46175" b="4887"/>
          <a:stretch/>
        </p:blipFill>
        <p:spPr bwMode="auto">
          <a:xfrm>
            <a:off x="4718649" y="2165229"/>
            <a:ext cx="4339087" cy="3631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210355" y="1621765"/>
            <a:ext cx="2946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Real-time NLDAS v2.5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165904" y="1210905"/>
            <a:ext cx="4509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P</a:t>
            </a:r>
            <a:r>
              <a:rPr lang="en-US" sz="2400" b="1" dirty="0" smtClean="0">
                <a:solidFill>
                  <a:srgbClr val="C00000"/>
                </a:solidFill>
              </a:rPr>
              <a:t>arallel run daily drought monitor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6066518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Anomaly and percentile (daily, past week and month) for SM1m, </a:t>
            </a:r>
            <a:r>
              <a:rPr lang="en-US" b="1" dirty="0" err="1" smtClean="0"/>
              <a:t>SMtotal</a:t>
            </a:r>
            <a:r>
              <a:rPr lang="en-US" b="1" dirty="0" smtClean="0"/>
              <a:t>,  total runoff, routed streamflow, SWE, and ET (4 models: Noah, Mosaic, SAC, VIC, and their ensemble mean)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128989" y="2165229"/>
            <a:ext cx="444301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http://www.emc.ncep.noaa.gov/mmb/nldas</a:t>
            </a:r>
            <a:r>
              <a:rPr lang="en-US" dirty="0" smtClean="0">
                <a:hlinkClick r:id="rId5"/>
              </a:rPr>
              <a:t>/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20688" y="2083430"/>
            <a:ext cx="4716286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hlinkClick r:id="rId6"/>
              </a:rPr>
              <a:t>http://www.emc.ncep.noaa.gov/mmb/nldas/NLDAS2</a:t>
            </a:r>
            <a:r>
              <a:rPr lang="en-US" sz="1600" dirty="0" smtClean="0">
                <a:hlinkClick r:id="rId6"/>
              </a:rPr>
              <a:t>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4230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88270FF6-21CD-FD41-A411-CC7E109411FE}" type="slidenum">
              <a:rPr lang="en-US" sz="1800" b="1" smtClean="0">
                <a:solidFill>
                  <a:schemeClr val="tx1"/>
                </a:solidFill>
              </a:rPr>
              <a:pPr/>
              <a:t>13</a:t>
            </a:fld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0340" y="101487"/>
            <a:ext cx="6789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Harvey Case Comparison: NLDAS v2.0 vs NLDAS v2.5</a:t>
            </a:r>
            <a:endParaRPr 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50" y="949569"/>
            <a:ext cx="2991729" cy="22437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879" y="961877"/>
            <a:ext cx="2958905" cy="22191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810" y="993528"/>
            <a:ext cx="2808851" cy="21066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91668" y="591288"/>
            <a:ext cx="5987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NLDAS v2.0 (generated on 1 September 2017)</a:t>
            </a:r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1" y="3669750"/>
            <a:ext cx="2991512" cy="22436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053" y="3669750"/>
            <a:ext cx="3070757" cy="23030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089" y="3703207"/>
            <a:ext cx="2902292" cy="217671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71236" y="3241542"/>
            <a:ext cx="5628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B0F0"/>
                </a:solidFill>
              </a:rPr>
              <a:t>NLDAS v2.5 (generated on 28 August 2017)</a:t>
            </a:r>
            <a:endParaRPr lang="en-US" sz="2400" b="1" dirty="0">
              <a:solidFill>
                <a:srgbClr val="00B0F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5879926"/>
            <a:ext cx="8904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v2.5 reasonably captures impact of Harvey precipitation immediately and the difference between the two systems is small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5029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37601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14</a:t>
            </a:r>
            <a:endParaRPr 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717453" y="357525"/>
            <a:ext cx="7629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Comparison of total runoff  for 3-timescale on 1 April 2018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2" y="4188598"/>
            <a:ext cx="3066760" cy="23000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2" y="4148154"/>
            <a:ext cx="2940146" cy="22051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581" y="4127052"/>
            <a:ext cx="2968283" cy="22262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2" y="1586131"/>
            <a:ext cx="2926082" cy="2194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164" y="1528102"/>
            <a:ext cx="3080825" cy="23106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717" y="1654711"/>
            <a:ext cx="2912013" cy="218401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85860" y="3838721"/>
            <a:ext cx="2946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B0F0"/>
                </a:solidFill>
              </a:rPr>
              <a:t>Real-time NLDAS v2.5</a:t>
            </a:r>
            <a:endParaRPr lang="en-US" sz="2400" b="1" dirty="0">
              <a:solidFill>
                <a:srgbClr val="00B0F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37937" y="839008"/>
            <a:ext cx="3633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Near Real-time NLDAS v2.0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90237" y="1285379"/>
            <a:ext cx="720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Daily                                                Past week                                      Past month</a:t>
            </a:r>
            <a:endParaRPr lang="en-US" b="1" dirty="0"/>
          </a:p>
        </p:txBody>
      </p:sp>
      <p:sp>
        <p:nvSpPr>
          <p:cNvPr id="14" name="Freeform 13"/>
          <p:cNvSpPr/>
          <p:nvPr/>
        </p:nvSpPr>
        <p:spPr>
          <a:xfrm>
            <a:off x="703386" y="4832197"/>
            <a:ext cx="386852" cy="407962"/>
          </a:xfrm>
          <a:custGeom>
            <a:avLst/>
            <a:gdLst>
              <a:gd name="connsiteX0" fmla="*/ 0 w 562707"/>
              <a:gd name="connsiteY0" fmla="*/ 28135 h 618978"/>
              <a:gd name="connsiteX1" fmla="*/ 14067 w 562707"/>
              <a:gd name="connsiteY1" fmla="*/ 281354 h 618978"/>
              <a:gd name="connsiteX2" fmla="*/ 98473 w 562707"/>
              <a:gd name="connsiteY2" fmla="*/ 450166 h 618978"/>
              <a:gd name="connsiteX3" fmla="*/ 154744 w 562707"/>
              <a:gd name="connsiteY3" fmla="*/ 506437 h 618978"/>
              <a:gd name="connsiteX4" fmla="*/ 225083 w 562707"/>
              <a:gd name="connsiteY4" fmla="*/ 562707 h 618978"/>
              <a:gd name="connsiteX5" fmla="*/ 309489 w 562707"/>
              <a:gd name="connsiteY5" fmla="*/ 590843 h 618978"/>
              <a:gd name="connsiteX6" fmla="*/ 351692 w 562707"/>
              <a:gd name="connsiteY6" fmla="*/ 604911 h 618978"/>
              <a:gd name="connsiteX7" fmla="*/ 393895 w 562707"/>
              <a:gd name="connsiteY7" fmla="*/ 618978 h 618978"/>
              <a:gd name="connsiteX8" fmla="*/ 506437 w 562707"/>
              <a:gd name="connsiteY8" fmla="*/ 576775 h 618978"/>
              <a:gd name="connsiteX9" fmla="*/ 562707 w 562707"/>
              <a:gd name="connsiteY9" fmla="*/ 492369 h 618978"/>
              <a:gd name="connsiteX10" fmla="*/ 548640 w 562707"/>
              <a:gd name="connsiteY10" fmla="*/ 56271 h 618978"/>
              <a:gd name="connsiteX11" fmla="*/ 520504 w 562707"/>
              <a:gd name="connsiteY11" fmla="*/ 14067 h 618978"/>
              <a:gd name="connsiteX12" fmla="*/ 478301 w 562707"/>
              <a:gd name="connsiteY12" fmla="*/ 0 h 618978"/>
              <a:gd name="connsiteX13" fmla="*/ 182880 w 562707"/>
              <a:gd name="connsiteY13" fmla="*/ 14067 h 618978"/>
              <a:gd name="connsiteX14" fmla="*/ 140677 w 562707"/>
              <a:gd name="connsiteY14" fmla="*/ 28135 h 618978"/>
              <a:gd name="connsiteX15" fmla="*/ 70338 w 562707"/>
              <a:gd name="connsiteY15" fmla="*/ 98474 h 618978"/>
              <a:gd name="connsiteX16" fmla="*/ 42203 w 562707"/>
              <a:gd name="connsiteY16" fmla="*/ 168812 h 61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62707" h="618978">
                <a:moveTo>
                  <a:pt x="0" y="28135"/>
                </a:moveTo>
                <a:cubicBezTo>
                  <a:pt x="4689" y="112541"/>
                  <a:pt x="3582" y="197470"/>
                  <a:pt x="14067" y="281354"/>
                </a:cubicBezTo>
                <a:cubicBezTo>
                  <a:pt x="20605" y="333656"/>
                  <a:pt x="62570" y="414263"/>
                  <a:pt x="98473" y="450166"/>
                </a:cubicBezTo>
                <a:lnTo>
                  <a:pt x="154744" y="506437"/>
                </a:lnTo>
                <a:cubicBezTo>
                  <a:pt x="178128" y="529821"/>
                  <a:pt x="193142" y="548511"/>
                  <a:pt x="225083" y="562707"/>
                </a:cubicBezTo>
                <a:cubicBezTo>
                  <a:pt x="252184" y="574752"/>
                  <a:pt x="281354" y="581464"/>
                  <a:pt x="309489" y="590843"/>
                </a:cubicBezTo>
                <a:lnTo>
                  <a:pt x="351692" y="604911"/>
                </a:lnTo>
                <a:lnTo>
                  <a:pt x="393895" y="618978"/>
                </a:lnTo>
                <a:cubicBezTo>
                  <a:pt x="436460" y="610465"/>
                  <a:pt x="475701" y="611902"/>
                  <a:pt x="506437" y="576775"/>
                </a:cubicBezTo>
                <a:cubicBezTo>
                  <a:pt x="528704" y="551327"/>
                  <a:pt x="562707" y="492369"/>
                  <a:pt x="562707" y="492369"/>
                </a:cubicBezTo>
                <a:cubicBezTo>
                  <a:pt x="558018" y="347003"/>
                  <a:pt x="561423" y="201150"/>
                  <a:pt x="548640" y="56271"/>
                </a:cubicBezTo>
                <a:cubicBezTo>
                  <a:pt x="547154" y="39429"/>
                  <a:pt x="533707" y="24629"/>
                  <a:pt x="520504" y="14067"/>
                </a:cubicBezTo>
                <a:cubicBezTo>
                  <a:pt x="508925" y="4804"/>
                  <a:pt x="492369" y="4689"/>
                  <a:pt x="478301" y="0"/>
                </a:cubicBezTo>
                <a:cubicBezTo>
                  <a:pt x="379827" y="4689"/>
                  <a:pt x="281125" y="5880"/>
                  <a:pt x="182880" y="14067"/>
                </a:cubicBezTo>
                <a:cubicBezTo>
                  <a:pt x="168103" y="15298"/>
                  <a:pt x="152540" y="19238"/>
                  <a:pt x="140677" y="28135"/>
                </a:cubicBezTo>
                <a:cubicBezTo>
                  <a:pt x="114151" y="48030"/>
                  <a:pt x="88731" y="70885"/>
                  <a:pt x="70338" y="98474"/>
                </a:cubicBezTo>
                <a:cubicBezTo>
                  <a:pt x="37001" y="148480"/>
                  <a:pt x="42203" y="123770"/>
                  <a:pt x="42203" y="16881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19742" y="3884887"/>
            <a:ext cx="1740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Some difference</a:t>
            </a:r>
            <a:endParaRPr lang="en-US" b="1" dirty="0"/>
          </a:p>
        </p:txBody>
      </p:sp>
      <p:cxnSp>
        <p:nvCxnSpPr>
          <p:cNvPr id="17" name="Straight Arrow Connector 16"/>
          <p:cNvCxnSpPr>
            <a:endCxn id="14" idx="12"/>
          </p:cNvCxnSpPr>
          <p:nvPr/>
        </p:nvCxnSpPr>
        <p:spPr>
          <a:xfrm>
            <a:off x="896812" y="4188598"/>
            <a:ext cx="135398" cy="6435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896812" y="2546252"/>
            <a:ext cx="0" cy="15233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9025" y="6473289"/>
            <a:ext cx="878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In spite of some difference in daily total runoff anomaly, weekly and monthly results are quite similar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05388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37601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15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69242" y="352524"/>
            <a:ext cx="8125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Daily Comparison of Various Variables on 6 April 2018</a:t>
            </a: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44" y="1584367"/>
            <a:ext cx="2813540" cy="23123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687" y="1552714"/>
            <a:ext cx="2982353" cy="22367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040" y="1605544"/>
            <a:ext cx="2911913" cy="21839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44" y="4251903"/>
            <a:ext cx="2897944" cy="21734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687" y="4251903"/>
            <a:ext cx="2897944" cy="21734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631" y="4187425"/>
            <a:ext cx="2968286" cy="22262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73537" y="1351477"/>
            <a:ext cx="7123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ET                                              SWE                                        SM total column</a:t>
            </a:r>
            <a:endParaRPr lang="en-US" b="1" u="sng" dirty="0"/>
          </a:p>
        </p:txBody>
      </p:sp>
      <p:sp>
        <p:nvSpPr>
          <p:cNvPr id="12" name="TextBox 11"/>
          <p:cNvSpPr txBox="1"/>
          <p:nvPr/>
        </p:nvSpPr>
        <p:spPr>
          <a:xfrm>
            <a:off x="2926079" y="889812"/>
            <a:ext cx="3611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Near Real-time NLDAS v2.0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70799" y="3790238"/>
            <a:ext cx="2946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B0F0"/>
                </a:solidFill>
              </a:rPr>
              <a:t>Real-time NLDAS v2.5</a:t>
            </a:r>
            <a:endParaRPr lang="en-US" sz="2400" b="1" dirty="0">
              <a:solidFill>
                <a:srgbClr val="00B0F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4744" y="6460577"/>
            <a:ext cx="8792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There is small-moderate effect on daily ET and runoff, and there is small effect on daily SWE and soil moisture (state)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8255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28600" y="228600"/>
            <a:ext cx="8686800" cy="516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prstTxWarp prst="textNoShape">
              <a:avLst/>
            </a:prstTxWarp>
            <a:spAutoFit/>
          </a:bodyPr>
          <a:lstStyle/>
          <a:p>
            <a:pPr algn="ctr">
              <a:lnSpc>
                <a:spcPts val="3200"/>
              </a:lnSpc>
            </a:pPr>
            <a:r>
              <a:rPr lang="en-GB" sz="3200" b="1" i="1" dirty="0" smtClean="0">
                <a:solidFill>
                  <a:srgbClr val="000000"/>
                </a:solidFill>
                <a:latin typeface="Verdana" charset="0"/>
                <a:ea typeface="Arial Unicode MS" pitchFamily="34" charset="-128"/>
                <a:cs typeface="Arial Unicode MS" pitchFamily="34" charset="-128"/>
              </a:rPr>
              <a:t>NLDAS v2.5:  Users Evaluation</a:t>
            </a:r>
            <a:endParaRPr lang="en-US" sz="3200" b="1" i="1" dirty="0">
              <a:solidFill>
                <a:srgbClr val="000000"/>
              </a:solidFill>
              <a:latin typeface="Verdana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80648" y="654081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16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45" y="1255663"/>
            <a:ext cx="8352510" cy="5285152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58811" y="786330"/>
            <a:ext cx="8885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B0F0"/>
                </a:solidFill>
              </a:rPr>
              <a:t>Benchmark – persistence, use January 2018 data to make evaluation</a:t>
            </a:r>
            <a:endParaRPr lang="en-US" sz="2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5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70FF6-21CD-FD41-A411-CC7E109411FE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2" name="Picture 11" descr="forcing-a_apcpsf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688534"/>
            <a:ext cx="4145280" cy="31089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8914" y="28135"/>
            <a:ext cx="8229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NLDAS v2.5 Forcing and Output Evaluation</a:t>
            </a:r>
            <a:endParaRPr lang="en-US" sz="3600" b="1" dirty="0"/>
          </a:p>
        </p:txBody>
      </p:sp>
      <p:pic>
        <p:nvPicPr>
          <p:cNvPr id="14" name="Picture 13" descr="forcing-a_tmp2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922" y="688534"/>
            <a:ext cx="4257040" cy="3192780"/>
          </a:xfrm>
          <a:prstGeom prst="rect">
            <a:avLst/>
          </a:prstGeom>
        </p:spPr>
      </p:pic>
      <p:pic>
        <p:nvPicPr>
          <p:cNvPr id="15" name="Picture 14" descr="forcing-a_spfh2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3796436"/>
            <a:ext cx="4196862" cy="2923981"/>
          </a:xfrm>
          <a:prstGeom prst="rect">
            <a:avLst/>
          </a:prstGeom>
        </p:spPr>
      </p:pic>
      <p:pic>
        <p:nvPicPr>
          <p:cNvPr id="16" name="Picture 15" descr="forcing-a_dswrfsfc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582" y="3797494"/>
            <a:ext cx="4323370" cy="29239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80159" y="2012181"/>
            <a:ext cx="2233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(a) Precipitation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341727" y="2054091"/>
            <a:ext cx="3161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(b) 2m Air Temperature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086295" y="5228458"/>
            <a:ext cx="3267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(c) 2m Specific Humidity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243100" y="5274624"/>
            <a:ext cx="3443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(d) Downward Shortwave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737600" y="653575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17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4718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sm_soilm0_10c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713871"/>
            <a:ext cx="4572000" cy="31441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25296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18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345630" y="0"/>
            <a:ext cx="85890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NLDAS v2.5 Forcing and Output </a:t>
            </a:r>
            <a:r>
              <a:rPr lang="en-US" sz="3200" b="1" dirty="0" smtClean="0"/>
              <a:t>Evaluation (Cont.)</a:t>
            </a:r>
            <a:endParaRPr lang="en-US" sz="3200" b="1" dirty="0"/>
          </a:p>
        </p:txBody>
      </p:sp>
      <p:pic>
        <p:nvPicPr>
          <p:cNvPr id="10" name="Picture 9" descr="forcing-a_dlwrfsf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9" y="584775"/>
            <a:ext cx="4572000" cy="3129095"/>
          </a:xfrm>
          <a:prstGeom prst="rect">
            <a:avLst/>
          </a:prstGeom>
        </p:spPr>
      </p:pic>
      <p:pic>
        <p:nvPicPr>
          <p:cNvPr id="11" name="Picture 10" descr="lsm_evpsf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72234"/>
            <a:ext cx="4572000" cy="3241637"/>
          </a:xfrm>
          <a:prstGeom prst="rect">
            <a:avLst/>
          </a:prstGeom>
        </p:spPr>
      </p:pic>
      <p:pic>
        <p:nvPicPr>
          <p:cNvPr id="12" name="Picture 11" descr="lsm_runoff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9" y="3713870"/>
            <a:ext cx="4572000" cy="31441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8769" y="2602524"/>
            <a:ext cx="3344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(a) Downward Longwave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444197" y="2566070"/>
            <a:ext cx="880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sz="2400" b="1" dirty="0" smtClean="0"/>
              <a:t>b) ET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88769" y="5404563"/>
            <a:ext cx="2129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(c) Total Runoff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613009" y="5404563"/>
            <a:ext cx="2378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(d) Top 10 cm SM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09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219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NLDAS-2.5 LSM evaluation - RMSE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5577840" y="1219199"/>
            <a:ext cx="3566160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Day 4 (current date):</a:t>
            </a:r>
            <a:endParaRPr lang="en-US" sz="1200" dirty="0"/>
          </a:p>
          <a:p>
            <a:pPr marL="230188"/>
            <a:r>
              <a:rPr lang="en-US" sz="1200" dirty="0" smtClean="0"/>
              <a:t>NLDAS-2.5 has the highest RMSE values      compared to the NLDAS-2.0 on the same date    (half the precip. is from the NAMv4 forecast;           the other half is from Stage II)</a:t>
            </a:r>
          </a:p>
          <a:p>
            <a:pPr marL="912813" indent="-912813"/>
            <a:r>
              <a:rPr lang="en-US" sz="1200" dirty="0" smtClean="0"/>
              <a:t>Day 3 (1-day lag):</a:t>
            </a:r>
          </a:p>
          <a:p>
            <a:pPr marL="230188"/>
            <a:r>
              <a:rPr lang="en-US" sz="1200" dirty="0" smtClean="0"/>
              <a:t>Precip. ½ from Stage II and half from CPC analysis</a:t>
            </a:r>
          </a:p>
          <a:p>
            <a:pPr marL="912813" indent="-912813"/>
            <a:r>
              <a:rPr lang="en-US" sz="1200" dirty="0" smtClean="0"/>
              <a:t>Day 2 (2-day lag):</a:t>
            </a:r>
          </a:p>
          <a:p>
            <a:pPr marL="230188"/>
            <a:r>
              <a:rPr lang="en-US" sz="1200" dirty="0" smtClean="0"/>
              <a:t>Precip. from CPC analysis</a:t>
            </a:r>
            <a:endParaRPr lang="en-US" sz="1200" dirty="0"/>
          </a:p>
          <a:p>
            <a:pPr marL="912813" indent="-912813"/>
            <a:r>
              <a:rPr lang="en-US" sz="1200" dirty="0" smtClean="0"/>
              <a:t>Day 1 (3-day lag):</a:t>
            </a:r>
          </a:p>
          <a:p>
            <a:pPr marL="230188"/>
            <a:r>
              <a:rPr lang="en-US" sz="1200" dirty="0" smtClean="0"/>
              <a:t>Precip. </a:t>
            </a:r>
            <a:r>
              <a:rPr lang="en-US" sz="1200" dirty="0"/>
              <a:t>from CPC analysis</a:t>
            </a:r>
          </a:p>
          <a:p>
            <a:pPr marL="912813" indent="-912813"/>
            <a:r>
              <a:rPr lang="en-US" sz="1200" dirty="0" smtClean="0"/>
              <a:t>Day 0 (4-day lag):</a:t>
            </a:r>
          </a:p>
          <a:p>
            <a:pPr marL="230188"/>
            <a:r>
              <a:rPr lang="en-US" sz="1200" dirty="0"/>
              <a:t>Precip from CPC </a:t>
            </a:r>
            <a:r>
              <a:rPr lang="en-US" sz="1200" dirty="0" smtClean="0"/>
              <a:t>analysis.  RMSE = 0 because it is the same day and precip source as NLDAS-2.0.</a:t>
            </a:r>
          </a:p>
          <a:p>
            <a:pPr>
              <a:spcBef>
                <a:spcPts val="600"/>
              </a:spcBef>
            </a:pPr>
            <a:r>
              <a:rPr lang="en-US" sz="1200" dirty="0" smtClean="0"/>
              <a:t>The flat line on the top represents the RMSE    between the NLDAS-2.0 precip. on a day against the NLDAS-2.0 precip. 4-days earlier.  In other words, if you only had the 4-day lagged NLDAS-2.0 precip. on the date you need the latest NLDAS dataset (aka, the current operational system), how useful would it be?  </a:t>
            </a:r>
            <a:r>
              <a:rPr lang="en-US" sz="2000" b="1" dirty="0" smtClean="0"/>
              <a:t>The lower RMSE value of the NLDAS-2.5 product below this flat line show that NLDAS-2.5 is improved.</a:t>
            </a:r>
          </a:p>
        </p:txBody>
      </p:sp>
      <p:pic>
        <p:nvPicPr>
          <p:cNvPr id="6" name="Picture 5" descr="lsm_soilm0_100c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1097280"/>
            <a:ext cx="5577840" cy="55778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693834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730674" y="3616797"/>
            <a:ext cx="183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Volumetric &lt;3.5%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01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28600" y="8467"/>
            <a:ext cx="8686800" cy="516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prstTxWarp prst="textNoShape">
              <a:avLst/>
            </a:prstTxWarp>
            <a:spAutoFit/>
          </a:bodyPr>
          <a:lstStyle/>
          <a:p>
            <a:pPr algn="ctr">
              <a:lnSpc>
                <a:spcPts val="3200"/>
              </a:lnSpc>
            </a:pPr>
            <a:r>
              <a:rPr lang="en-GB" sz="3200" b="1" i="1" dirty="0" smtClean="0">
                <a:solidFill>
                  <a:srgbClr val="000000"/>
                </a:solidFill>
                <a:latin typeface="Verdana" charset="0"/>
                <a:ea typeface="Arial Unicode MS" pitchFamily="34" charset="-128"/>
                <a:cs typeface="Arial Unicode MS" pitchFamily="34" charset="-128"/>
              </a:rPr>
              <a:t>NLDAS:  Partners</a:t>
            </a:r>
            <a:endParaRPr lang="en-US" sz="3200" b="1" i="1" dirty="0">
              <a:solidFill>
                <a:srgbClr val="000000"/>
              </a:solidFill>
              <a:latin typeface="Verdana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28821" y="607955"/>
            <a:ext cx="9086357" cy="6475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marL="283464" indent="-283464" defTabSz="407988">
              <a:spcAft>
                <a:spcPts val="400"/>
              </a:spcAft>
              <a:buFont typeface="Wingdings" charset="0"/>
              <a:buChar char=""/>
            </a:pPr>
            <a:r>
              <a:rPr lang="en-US" sz="2400" b="1" u="sng" dirty="0" smtClean="0">
                <a:latin typeface="Verdana"/>
                <a:cs typeface="Verdana"/>
              </a:rPr>
              <a:t>NLDAS, Data Sets, Land Model Development:</a:t>
            </a:r>
          </a:p>
          <a:p>
            <a:pPr marL="283464" indent="-283464" defTabSz="407988">
              <a:spcAft>
                <a:spcPts val="400"/>
              </a:spcAft>
            </a:pPr>
            <a:r>
              <a:rPr lang="en-US" sz="2400" b="0" dirty="0" smtClean="0">
                <a:solidFill>
                  <a:srgbClr val="00B0F0"/>
                </a:solidFill>
                <a:latin typeface="Verdana"/>
                <a:cs typeface="Verdana"/>
              </a:rPr>
              <a:t>− J. </a:t>
            </a:r>
            <a:r>
              <a:rPr lang="en-US" sz="2400" b="0" dirty="0" err="1" smtClean="0">
                <a:solidFill>
                  <a:srgbClr val="00B0F0"/>
                </a:solidFill>
                <a:latin typeface="Verdana"/>
                <a:cs typeface="Verdana"/>
              </a:rPr>
              <a:t>Kain</a:t>
            </a:r>
            <a:r>
              <a:rPr lang="en-US" sz="2400" b="0" dirty="0" smtClean="0">
                <a:solidFill>
                  <a:srgbClr val="00B0F0"/>
                </a:solidFill>
                <a:latin typeface="Verdana"/>
                <a:cs typeface="Verdana"/>
              </a:rPr>
              <a:t>, Y. Xia, </a:t>
            </a:r>
            <a:r>
              <a:rPr lang="en-US" sz="2400" b="0" dirty="0" err="1" smtClean="0">
                <a:solidFill>
                  <a:srgbClr val="00B0F0"/>
                </a:solidFill>
                <a:latin typeface="Verdana"/>
                <a:cs typeface="Verdana"/>
              </a:rPr>
              <a:t>H.Wei</a:t>
            </a:r>
            <a:r>
              <a:rPr lang="en-US" sz="2400" b="0" dirty="0" smtClean="0">
                <a:solidFill>
                  <a:srgbClr val="00B0F0"/>
                </a:solidFill>
                <a:latin typeface="Verdana"/>
                <a:cs typeface="Verdana"/>
              </a:rPr>
              <a:t>, J. Meng, J. Dong (NCEP/EMC)</a:t>
            </a:r>
            <a:endParaRPr lang="en-US" sz="2400" dirty="0">
              <a:solidFill>
                <a:srgbClr val="00B0F0"/>
              </a:solidFill>
              <a:latin typeface="Verdana"/>
              <a:cs typeface="Verdana"/>
            </a:endParaRPr>
          </a:p>
          <a:p>
            <a:pPr marL="283464" indent="-283464" defTabSz="407988">
              <a:spcAft>
                <a:spcPts val="400"/>
              </a:spcAft>
            </a:pPr>
            <a:r>
              <a:rPr lang="en-US" sz="2400" b="0" dirty="0" smtClean="0">
                <a:latin typeface="Verdana"/>
                <a:cs typeface="Verdana"/>
              </a:rPr>
              <a:t>− J. Sheffield, E. Wood et al (Princeton U.)</a:t>
            </a:r>
          </a:p>
          <a:p>
            <a:pPr marL="283464" indent="-283464" defTabSz="407988">
              <a:spcAft>
                <a:spcPts val="400"/>
              </a:spcAft>
            </a:pPr>
            <a:r>
              <a:rPr lang="en-US" sz="2400" b="0" dirty="0" smtClean="0">
                <a:latin typeface="Verdana"/>
                <a:cs typeface="Verdana"/>
              </a:rPr>
              <a:t>− D. </a:t>
            </a:r>
            <a:r>
              <a:rPr lang="en-US" sz="2400" b="0" dirty="0" err="1" smtClean="0">
                <a:latin typeface="Verdana"/>
                <a:cs typeface="Verdana"/>
              </a:rPr>
              <a:t>Mocko</a:t>
            </a:r>
            <a:r>
              <a:rPr lang="en-US" sz="2400" b="0" dirty="0" smtClean="0">
                <a:latin typeface="Verdana"/>
                <a:cs typeface="Verdana"/>
              </a:rPr>
              <a:t>, C. Peters-</a:t>
            </a:r>
            <a:r>
              <a:rPr lang="en-US" sz="2400" b="0" dirty="0" err="1" smtClean="0">
                <a:latin typeface="Verdana"/>
                <a:cs typeface="Verdana"/>
              </a:rPr>
              <a:t>Lidard</a:t>
            </a:r>
            <a:r>
              <a:rPr lang="en-US" sz="2400" b="0" dirty="0" smtClean="0">
                <a:latin typeface="Verdana"/>
                <a:cs typeface="Verdana"/>
              </a:rPr>
              <a:t>, S. Kumar (NASA/GSFC)</a:t>
            </a:r>
          </a:p>
          <a:p>
            <a:pPr marL="283464" indent="-283464" defTabSz="407988">
              <a:spcAft>
                <a:spcPts val="400"/>
              </a:spcAft>
            </a:pPr>
            <a:r>
              <a:rPr lang="en-US" sz="2400" b="0" dirty="0" smtClean="0">
                <a:latin typeface="Verdana"/>
                <a:cs typeface="Verdana"/>
              </a:rPr>
              <a:t>− B. Cosgrove, David </a:t>
            </a:r>
            <a:r>
              <a:rPr lang="en-US" sz="2400" b="0" dirty="0" err="1" smtClean="0">
                <a:latin typeface="Verdana"/>
                <a:cs typeface="Verdana"/>
              </a:rPr>
              <a:t>Kitzmiller</a:t>
            </a:r>
            <a:r>
              <a:rPr lang="en-US" sz="2400" b="0" dirty="0" smtClean="0">
                <a:latin typeface="Verdana"/>
                <a:cs typeface="Verdana"/>
              </a:rPr>
              <a:t> (NWS/NWC)</a:t>
            </a:r>
          </a:p>
          <a:p>
            <a:pPr marL="283464" indent="-283464" defTabSz="407988">
              <a:spcAft>
                <a:spcPts val="400"/>
              </a:spcAft>
            </a:pPr>
            <a:r>
              <a:rPr lang="en-US" sz="2400" b="0" dirty="0" smtClean="0">
                <a:latin typeface="Verdana"/>
                <a:cs typeface="Verdana"/>
              </a:rPr>
              <a:t>− D. </a:t>
            </a:r>
            <a:r>
              <a:rPr lang="en-US" sz="2400" b="0" dirty="0" err="1" smtClean="0">
                <a:latin typeface="Verdana"/>
                <a:cs typeface="Verdana"/>
              </a:rPr>
              <a:t>Lettenmaier</a:t>
            </a:r>
            <a:r>
              <a:rPr lang="en-US" sz="2400" b="0" dirty="0" smtClean="0">
                <a:latin typeface="Verdana"/>
                <a:cs typeface="Verdana"/>
              </a:rPr>
              <a:t> et al (UCLA)</a:t>
            </a:r>
          </a:p>
          <a:p>
            <a:pPr marL="283464" indent="-283464" defTabSz="407988">
              <a:spcAft>
                <a:spcPts val="400"/>
              </a:spcAft>
            </a:pPr>
            <a:r>
              <a:rPr lang="en-US" sz="2400" b="0" dirty="0" smtClean="0">
                <a:latin typeface="Verdana"/>
                <a:cs typeface="Verdana"/>
              </a:rPr>
              <a:t>− L. Luo (Michigan State University)</a:t>
            </a:r>
          </a:p>
          <a:p>
            <a:pPr marL="283464" indent="-283464" defTabSz="407988">
              <a:spcAft>
                <a:spcPts val="400"/>
              </a:spcAft>
            </a:pPr>
            <a:r>
              <a:rPr lang="en-US" sz="2400" b="0" dirty="0" smtClean="0">
                <a:latin typeface="Verdana"/>
                <a:cs typeface="Verdana"/>
              </a:rPr>
              <a:t>− Z-L Yang(UT-Austin), M. </a:t>
            </a:r>
            <a:r>
              <a:rPr lang="en-US" sz="2400" b="0" dirty="0" err="1" smtClean="0">
                <a:latin typeface="Verdana"/>
                <a:cs typeface="Verdana"/>
              </a:rPr>
              <a:t>Ek</a:t>
            </a:r>
            <a:r>
              <a:rPr lang="en-US" sz="2400" b="0" dirty="0" smtClean="0">
                <a:latin typeface="Verdana"/>
                <a:cs typeface="Verdana"/>
              </a:rPr>
              <a:t>(UCAR), and F. Chen(NCAR)</a:t>
            </a:r>
          </a:p>
          <a:p>
            <a:pPr marL="283464" indent="-283464" defTabSz="407988">
              <a:spcAft>
                <a:spcPts val="400"/>
              </a:spcAft>
            </a:pPr>
            <a:endParaRPr lang="en-US" sz="800" b="0" dirty="0" smtClean="0">
              <a:latin typeface="Verdana"/>
              <a:cs typeface="Verdana"/>
            </a:endParaRPr>
          </a:p>
          <a:p>
            <a:pPr marL="283464" indent="-283464" defTabSz="407988">
              <a:spcAft>
                <a:spcPts val="400"/>
              </a:spcAft>
              <a:buFont typeface="Wingdings" charset="0"/>
              <a:buChar char=""/>
            </a:pPr>
            <a:r>
              <a:rPr lang="en-US" sz="2400" b="1" u="sng" dirty="0" smtClean="0">
                <a:latin typeface="Verdana"/>
                <a:cs typeface="Verdana"/>
              </a:rPr>
              <a:t>NLDAS Maintenance and Operational Transition:</a:t>
            </a:r>
          </a:p>
          <a:p>
            <a:pPr marL="283464" indent="-283464" defTabSz="407988">
              <a:spcAft>
                <a:spcPts val="400"/>
              </a:spcAft>
            </a:pPr>
            <a:r>
              <a:rPr lang="en-US" sz="2400" b="0" dirty="0" smtClean="0">
                <a:solidFill>
                  <a:srgbClr val="00B0F0"/>
                </a:solidFill>
                <a:latin typeface="Verdana"/>
                <a:cs typeface="Verdana"/>
              </a:rPr>
              <a:t>− Y. Xia (NCEP/EMC), Simon Hsiao (NCO)</a:t>
            </a:r>
          </a:p>
          <a:p>
            <a:pPr marL="283464" indent="-283464" defTabSz="407988">
              <a:spcAft>
                <a:spcPts val="400"/>
              </a:spcAft>
            </a:pPr>
            <a:endParaRPr lang="en-US" sz="800" b="0" dirty="0" smtClean="0">
              <a:solidFill>
                <a:srgbClr val="00B0F0"/>
              </a:solidFill>
              <a:latin typeface="Verdana"/>
              <a:cs typeface="Verdana"/>
            </a:endParaRPr>
          </a:p>
          <a:p>
            <a:pPr marL="283464" indent="-283464" defTabSz="407988">
              <a:spcAft>
                <a:spcPts val="400"/>
              </a:spcAft>
              <a:buFont typeface="Wingdings" charset="0"/>
              <a:buChar char=""/>
            </a:pPr>
            <a:r>
              <a:rPr lang="en-US" sz="2400" b="1" u="sng" dirty="0" smtClean="0">
                <a:latin typeface="Verdana"/>
                <a:cs typeface="Verdana"/>
              </a:rPr>
              <a:t>NLDAS Products Application:</a:t>
            </a:r>
          </a:p>
          <a:p>
            <a:pPr marL="283464" indent="-283464" defTabSz="407988">
              <a:spcAft>
                <a:spcPts val="400"/>
              </a:spcAft>
            </a:pPr>
            <a:r>
              <a:rPr lang="en-US" sz="2400" b="0" dirty="0" smtClean="0">
                <a:latin typeface="Verdana"/>
                <a:cs typeface="Verdana"/>
              </a:rPr>
              <a:t>− K. Mo, L. Chen, </a:t>
            </a:r>
            <a:r>
              <a:rPr lang="en-US" sz="2400" dirty="0">
                <a:latin typeface="Verdana"/>
                <a:cs typeface="Verdana"/>
              </a:rPr>
              <a:t>M. </a:t>
            </a:r>
            <a:r>
              <a:rPr lang="en-US" sz="2400" dirty="0" err="1" smtClean="0">
                <a:latin typeface="Verdana"/>
                <a:cs typeface="Verdana"/>
              </a:rPr>
              <a:t>Chelliah</a:t>
            </a:r>
            <a:r>
              <a:rPr lang="en-US" sz="2400" dirty="0" smtClean="0">
                <a:latin typeface="Verdana"/>
                <a:cs typeface="Verdana"/>
              </a:rPr>
              <a:t>, </a:t>
            </a:r>
            <a:r>
              <a:rPr lang="en-US" sz="2400" dirty="0">
                <a:latin typeface="Verdana"/>
                <a:cs typeface="Verdana"/>
              </a:rPr>
              <a:t>M. </a:t>
            </a:r>
            <a:r>
              <a:rPr lang="en-US" sz="2400" dirty="0" err="1" smtClean="0">
                <a:latin typeface="Verdana"/>
                <a:cs typeface="Verdana"/>
              </a:rPr>
              <a:t>Rosencrans</a:t>
            </a:r>
            <a:r>
              <a:rPr lang="en-US" sz="2400" b="0" dirty="0" smtClean="0">
                <a:latin typeface="Verdana"/>
                <a:cs typeface="Verdana"/>
              </a:rPr>
              <a:t>(NCEP/CPC)</a:t>
            </a:r>
          </a:p>
          <a:p>
            <a:pPr marL="283464" indent="-283464" defTabSz="407988">
              <a:spcAft>
                <a:spcPts val="400"/>
              </a:spcAft>
            </a:pPr>
            <a:r>
              <a:rPr lang="en-US" sz="2400" b="0" dirty="0" smtClean="0">
                <a:latin typeface="Verdana"/>
                <a:cs typeface="Verdana"/>
              </a:rPr>
              <a:t>− </a:t>
            </a:r>
            <a:r>
              <a:rPr lang="en-US" sz="2400" dirty="0" smtClean="0">
                <a:latin typeface="Verdana"/>
                <a:cs typeface="Verdana"/>
              </a:rPr>
              <a:t>Eric </a:t>
            </a:r>
            <a:r>
              <a:rPr lang="en-US" sz="2400" dirty="0" err="1" smtClean="0">
                <a:latin typeface="Verdana"/>
                <a:cs typeface="Verdana"/>
              </a:rPr>
              <a:t>Luebehusen</a:t>
            </a:r>
            <a:r>
              <a:rPr lang="en-US" sz="2400" dirty="0" smtClean="0">
                <a:latin typeface="Verdana"/>
                <a:cs typeface="Verdana"/>
              </a:rPr>
              <a:t> (USDA), H. </a:t>
            </a:r>
            <a:r>
              <a:rPr lang="en-US" sz="2400" dirty="0" err="1" smtClean="0">
                <a:latin typeface="Verdana"/>
                <a:cs typeface="Verdana"/>
              </a:rPr>
              <a:t>Rui</a:t>
            </a:r>
            <a:r>
              <a:rPr lang="en-US" sz="2400" dirty="0" smtClean="0">
                <a:latin typeface="Verdana"/>
                <a:cs typeface="Verdana"/>
              </a:rPr>
              <a:t> (NASA), </a:t>
            </a:r>
            <a:r>
              <a:rPr lang="en-US" sz="2400" b="0" dirty="0" smtClean="0">
                <a:latin typeface="Verdana"/>
                <a:cs typeface="Verdana"/>
              </a:rPr>
              <a:t>USDM Author Group, Regional Climate Centers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825381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9573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219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NLDAS-2.5 LSM drought recovery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91440" y="4145281"/>
            <a:ext cx="89611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                                              LEFT) NLDAS-2 for 21 Feb 2018                                    RIGHT) NLDAS-2.5 for 25 Feb 2018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                         minus NLDAS-2 from 25 Feb 2018                               minus NLDAS-2 from 25 Feb 2018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                         (test available on 25 Feb 2018)                                   (available on 25 Feb 2018)</a:t>
            </a:r>
          </a:p>
          <a:p>
            <a:pPr marL="171450" indent="-171450">
              <a:buFont typeface="Arial"/>
              <a:buChar char="•"/>
            </a:pPr>
            <a:endParaRPr lang="en-US" sz="1200" dirty="0" smtClean="0"/>
          </a:p>
          <a:p>
            <a:pPr marL="171450" indent="-171450">
              <a:buFont typeface="Arial"/>
              <a:buChar char="•"/>
            </a:pPr>
            <a:r>
              <a:rPr lang="en-US" sz="1200" dirty="0" smtClean="0"/>
              <a:t>This period was immediately after the end of a heavy rain period in the central U.S.</a:t>
            </a:r>
          </a:p>
          <a:p>
            <a:pPr marL="171450" indent="-171450">
              <a:buFont typeface="Arial"/>
              <a:buChar char="•"/>
            </a:pPr>
            <a:r>
              <a:rPr lang="en-US" sz="1600" b="1" dirty="0" smtClean="0"/>
              <a:t>Same fields, only taking the difference between the two products as available on 25 Feb 2018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/>
              <a:t>The more timely actual real-time NLDAS-2.5 data has a greatly reduced bias on this day</a:t>
            </a:r>
          </a:p>
        </p:txBody>
      </p:sp>
      <p:pic>
        <p:nvPicPr>
          <p:cNvPr id="5" name="Picture 4" descr="nldas2_lag_dif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48" y="984739"/>
            <a:ext cx="3044952" cy="3044952"/>
          </a:xfrm>
          <a:prstGeom prst="rect">
            <a:avLst/>
          </a:prstGeom>
        </p:spPr>
      </p:pic>
      <p:pic>
        <p:nvPicPr>
          <p:cNvPr id="6" name="Picture 5" descr="nldas25_4days_dif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428" y="984739"/>
            <a:ext cx="3044952" cy="30449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633856" y="64852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5344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219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NLDAS-2.5 evaluation by NASA/GSFC 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219201"/>
            <a:ext cx="8229600" cy="490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 smtClean="0"/>
              <a:t>Conclusions: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800" dirty="0" smtClean="0"/>
              <a:t>NLDAS-2.5 real-time products are an improvement over using NLDAS-2.0 4-day lagged products for operational drought monitoring.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endParaRPr lang="en-US" dirty="0" smtClean="0"/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800" dirty="0" smtClean="0"/>
              <a:t>The current NLDAS-2.0 system should continue to run operationally to provide a long-term consistent climatology.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endParaRPr lang="en-US" dirty="0" smtClean="0"/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800" dirty="0" smtClean="0"/>
              <a:t>NASA/GSFC recommends that the NLDAS-2.5 system be run operationally in its present form.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8686800" y="650273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501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70FF6-21CD-FD41-A411-CC7E109411FE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903186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EMC NLDAS Team Re-evaluation for Day 3                                   </a:t>
            </a:r>
            <a:r>
              <a:rPr lang="en-US" b="1" dirty="0" smtClean="0"/>
              <a:t>based CPC evaluation findings (NLDAS-2.5: stage II radar </a:t>
            </a:r>
            <a:r>
              <a:rPr lang="en-US" b="1" dirty="0" err="1" smtClean="0"/>
              <a:t>precip</a:t>
            </a:r>
            <a:r>
              <a:rPr lang="en-US" b="1" dirty="0" smtClean="0"/>
              <a:t>, NAMv4 2m air temperature)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56" y="957777"/>
            <a:ext cx="5219113" cy="34359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106" y="3419330"/>
            <a:ext cx="4584894" cy="34386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08647" y="793438"/>
            <a:ext cx="1324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February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3080824"/>
            <a:ext cx="1004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March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349363" y="957777"/>
            <a:ext cx="37561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smtClean="0"/>
              <a:t>Confirm correct codes and scripts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smtClean="0"/>
              <a:t>Confirm that Stage II radar precipitation leads to errors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smtClean="0"/>
              <a:t>Confirm not due to orographic adjustment for T but two systems (NARR vs NAMv4)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smtClean="0"/>
              <a:t>March has smaller error when compared with February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24730" y="4602024"/>
            <a:ext cx="42343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For 2m air temperature error, </a:t>
            </a:r>
            <a:r>
              <a:rPr lang="en-US" b="1" dirty="0" smtClean="0">
                <a:solidFill>
                  <a:srgbClr val="C00000"/>
                </a:solidFill>
              </a:rPr>
              <a:t>no matured algorithm and/or reasonable observed based product </a:t>
            </a:r>
            <a:r>
              <a:rPr lang="en-US" b="1" dirty="0" smtClean="0"/>
              <a:t>can be used in present status. We are ready if any progress will be made in future, we will upgrade our system as soon as possible. </a:t>
            </a:r>
            <a:endParaRPr 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8686800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9146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756508" y="64665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23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27397" y="159025"/>
            <a:ext cx="81810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EMC NLDAS Team Evaluation for Stage II and IV</a:t>
            </a:r>
            <a:endParaRPr lang="en-US" sz="3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4" t="4686" r="3911" b="47672"/>
          <a:stretch/>
        </p:blipFill>
        <p:spPr>
          <a:xfrm>
            <a:off x="998806" y="928466"/>
            <a:ext cx="7287066" cy="28135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8" b="47417"/>
          <a:stretch/>
        </p:blipFill>
        <p:spPr>
          <a:xfrm>
            <a:off x="679308" y="3902802"/>
            <a:ext cx="8077200" cy="28838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24704" y="743800"/>
            <a:ext cx="1963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14-17 March 2018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988902" y="3742005"/>
            <a:ext cx="190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14-27 March 2018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5847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18763"/>
            <a:ext cx="2133600" cy="365125"/>
          </a:xfrm>
        </p:spPr>
        <p:txBody>
          <a:bodyPr/>
          <a:lstStyle/>
          <a:p>
            <a:fld id="{88270FF6-21CD-FD41-A411-CC7E109411FE}" type="slidenum">
              <a:rPr lang="en-US" sz="1800" b="1" smtClean="0">
                <a:solidFill>
                  <a:schemeClr val="tx1"/>
                </a:solidFill>
              </a:rPr>
              <a:pPr/>
              <a:t>24</a:t>
            </a:fld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1015" y="1613059"/>
            <a:ext cx="88063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Based on </a:t>
            </a:r>
            <a:r>
              <a:rPr lang="en-US" sz="2400" dirty="0">
                <a:solidFill>
                  <a:srgbClr val="00B0F0"/>
                </a:solidFill>
              </a:rPr>
              <a:t>review for references </a:t>
            </a:r>
            <a:r>
              <a:rPr lang="en-US" sz="2400" dirty="0" smtClean="0">
                <a:solidFill>
                  <a:srgbClr val="00B0F0"/>
                </a:solidFill>
              </a:rPr>
              <a:t>of </a:t>
            </a:r>
            <a:r>
              <a:rPr lang="en-US" sz="2400" dirty="0">
                <a:solidFill>
                  <a:srgbClr val="00B0F0"/>
                </a:solidFill>
              </a:rPr>
              <a:t>comparison of Stage II and Stage IV</a:t>
            </a:r>
            <a:r>
              <a:rPr lang="en-US" sz="2400" dirty="0"/>
              <a:t>,  </a:t>
            </a:r>
            <a:r>
              <a:rPr lang="en-US" sz="2400" dirty="0">
                <a:solidFill>
                  <a:srgbClr val="C00000"/>
                </a:solidFill>
              </a:rPr>
              <a:t>some experts inquiry </a:t>
            </a:r>
            <a:r>
              <a:rPr lang="en-US" sz="2400" dirty="0" smtClean="0">
                <a:solidFill>
                  <a:srgbClr val="C00000"/>
                </a:solidFill>
              </a:rPr>
              <a:t>[Ying Lin  (Stage II and IV), </a:t>
            </a:r>
            <a:r>
              <a:rPr lang="en-US" sz="2400" dirty="0">
                <a:solidFill>
                  <a:srgbClr val="C00000"/>
                </a:solidFill>
              </a:rPr>
              <a:t>Yan </a:t>
            </a:r>
            <a:r>
              <a:rPr lang="en-US" sz="2400" dirty="0" smtClean="0">
                <a:solidFill>
                  <a:srgbClr val="C00000"/>
                </a:solidFill>
              </a:rPr>
              <a:t>Luo (CCPA), </a:t>
            </a:r>
            <a:r>
              <a:rPr lang="en-US" sz="2400" dirty="0">
                <a:solidFill>
                  <a:srgbClr val="C00000"/>
                </a:solidFill>
              </a:rPr>
              <a:t>Jack </a:t>
            </a:r>
            <a:r>
              <a:rPr lang="en-US" sz="2400" dirty="0" err="1" smtClean="0">
                <a:solidFill>
                  <a:srgbClr val="C00000"/>
                </a:solidFill>
              </a:rPr>
              <a:t>Kain</a:t>
            </a:r>
            <a:r>
              <a:rPr lang="en-US" sz="2400" dirty="0" smtClean="0">
                <a:solidFill>
                  <a:srgbClr val="C00000"/>
                </a:solidFill>
              </a:rPr>
              <a:t>] </a:t>
            </a:r>
            <a:r>
              <a:rPr lang="en-US" sz="2400" dirty="0"/>
              <a:t>and </a:t>
            </a:r>
            <a:r>
              <a:rPr lang="en-US" sz="2400" b="1" dirty="0"/>
              <a:t>our own preliminary evaluation</a:t>
            </a:r>
            <a:r>
              <a:rPr lang="en-US" sz="2400" dirty="0"/>
              <a:t>, </a:t>
            </a:r>
          </a:p>
          <a:p>
            <a:endParaRPr lang="en-US" sz="2400" dirty="0"/>
          </a:p>
          <a:p>
            <a:r>
              <a:rPr lang="en-US" sz="2400" dirty="0"/>
              <a:t>we decide to </a:t>
            </a:r>
            <a:r>
              <a:rPr lang="en-US" sz="2400" b="1" dirty="0"/>
              <a:t>use </a:t>
            </a:r>
            <a:r>
              <a:rPr lang="en-US" sz="2400" b="1" dirty="0" smtClean="0"/>
              <a:t>hourly Stage </a:t>
            </a:r>
            <a:r>
              <a:rPr lang="en-US" sz="2400" b="1" dirty="0"/>
              <a:t>IV to replace Stage II for NLDAS v2.5 real-time catchup run</a:t>
            </a:r>
            <a:r>
              <a:rPr lang="en-US" sz="2400" dirty="0"/>
              <a:t>. We still </a:t>
            </a:r>
            <a:r>
              <a:rPr lang="en-US" sz="2400" b="1" dirty="0"/>
              <a:t>use Stage II hourly for NLDAS v2.0 run </a:t>
            </a:r>
            <a:r>
              <a:rPr lang="en-US" sz="2400" b="1" dirty="0" smtClean="0"/>
              <a:t>(</a:t>
            </a:r>
            <a:r>
              <a:rPr lang="en-US" sz="2400" b="1" dirty="0" smtClean="0">
                <a:solidFill>
                  <a:srgbClr val="00B0F0"/>
                </a:solidFill>
              </a:rPr>
              <a:t>mainly for temporally downscaling for daily CPC gauge precipitation</a:t>
            </a:r>
            <a:r>
              <a:rPr lang="en-US" sz="2400" b="1" dirty="0" smtClean="0"/>
              <a:t>) to </a:t>
            </a:r>
            <a:r>
              <a:rPr lang="en-US" sz="2400" b="1" dirty="0"/>
              <a:t>keep the consistency</a:t>
            </a:r>
            <a:r>
              <a:rPr lang="en-US" sz="2400" dirty="0"/>
              <a:t> with 30-year (1979-2008) retrospective run and previous near-real-time run (2009-present).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>
                <a:solidFill>
                  <a:srgbClr val="0070C0"/>
                </a:solidFill>
              </a:rPr>
              <a:t>The advantage is that the users can base on their application purposes to select NLDAS v2.5 output</a:t>
            </a:r>
            <a:r>
              <a:rPr lang="en-US" sz="2400" dirty="0" smtClean="0"/>
              <a:t>. 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407814" y="517083"/>
            <a:ext cx="2412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Stage II vs IV 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16358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8725296" y="65209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25</a:t>
            </a:r>
            <a:endParaRPr 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195754" y="289746"/>
            <a:ext cx="5743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Information of 5 Evaluation Institutes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68950" y="1655422"/>
            <a:ext cx="866569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b="1" dirty="0" smtClean="0"/>
              <a:t>NASA/GSFC Hydrological Sciences Laboratory (NASA/GSFC/HSL, </a:t>
            </a:r>
            <a:r>
              <a:rPr lang="en-US" sz="2400" b="1" dirty="0" smtClean="0">
                <a:solidFill>
                  <a:srgbClr val="00B0F0"/>
                </a:solidFill>
              </a:rPr>
              <a:t>Christa Peters-</a:t>
            </a:r>
            <a:r>
              <a:rPr lang="en-US" sz="2400" b="1" dirty="0" err="1" smtClean="0">
                <a:solidFill>
                  <a:srgbClr val="00B0F0"/>
                </a:solidFill>
              </a:rPr>
              <a:t>Lidard</a:t>
            </a:r>
            <a:r>
              <a:rPr lang="en-US" sz="2400" b="1" dirty="0" smtClean="0">
                <a:solidFill>
                  <a:srgbClr val="00B0F0"/>
                </a:solidFill>
              </a:rPr>
              <a:t>, David </a:t>
            </a:r>
            <a:r>
              <a:rPr lang="en-US" sz="2400" b="1" dirty="0" err="1" smtClean="0">
                <a:solidFill>
                  <a:srgbClr val="00B0F0"/>
                </a:solidFill>
              </a:rPr>
              <a:t>Mocko</a:t>
            </a:r>
            <a:r>
              <a:rPr lang="en-US" sz="2400" b="1" dirty="0" smtClean="0"/>
              <a:t>)</a:t>
            </a:r>
          </a:p>
          <a:p>
            <a:pPr marL="342900" indent="-342900">
              <a:buAutoNum type="arabicPeriod"/>
            </a:pPr>
            <a:endParaRPr lang="en-US" sz="1200" b="1" dirty="0"/>
          </a:p>
          <a:p>
            <a:pPr marL="342900" indent="-342900">
              <a:buAutoNum type="arabicPeriod"/>
            </a:pPr>
            <a:r>
              <a:rPr lang="en-US" sz="2400" b="1" dirty="0" smtClean="0"/>
              <a:t>NCEP Climate Prediction Center (NCEP/CPC, </a:t>
            </a:r>
            <a:r>
              <a:rPr lang="en-US" sz="2400" b="1" dirty="0" smtClean="0">
                <a:solidFill>
                  <a:srgbClr val="00B0F0"/>
                </a:solidFill>
              </a:rPr>
              <a:t>Muthu </a:t>
            </a:r>
            <a:r>
              <a:rPr lang="en-US" sz="2400" b="1" dirty="0" err="1">
                <a:solidFill>
                  <a:srgbClr val="00B0F0"/>
                </a:solidFill>
              </a:rPr>
              <a:t>Chelliah</a:t>
            </a:r>
            <a:r>
              <a:rPr lang="en-US" sz="2400" b="1" dirty="0">
                <a:solidFill>
                  <a:srgbClr val="00B0F0"/>
                </a:solidFill>
              </a:rPr>
              <a:t> , Gwen </a:t>
            </a:r>
            <a:r>
              <a:rPr lang="en-US" sz="2400" b="1" dirty="0" smtClean="0">
                <a:solidFill>
                  <a:srgbClr val="00B0F0"/>
                </a:solidFill>
              </a:rPr>
              <a:t>Chen</a:t>
            </a:r>
            <a:r>
              <a:rPr lang="en-US" sz="2400" b="1" dirty="0" smtClean="0"/>
              <a:t>)</a:t>
            </a:r>
          </a:p>
          <a:p>
            <a:pPr marL="342900" indent="-342900">
              <a:buAutoNum type="arabicPeriod"/>
            </a:pPr>
            <a:endParaRPr lang="en-US" sz="1200" b="1" dirty="0" smtClean="0"/>
          </a:p>
          <a:p>
            <a:pPr marL="342900" indent="-342900">
              <a:buFontTx/>
              <a:buAutoNum type="arabicPeriod"/>
            </a:pPr>
            <a:r>
              <a:rPr lang="en-US" sz="2400" b="1" dirty="0" smtClean="0"/>
              <a:t>USDA </a:t>
            </a:r>
            <a:r>
              <a:rPr lang="en-US" sz="2400" b="1" dirty="0"/>
              <a:t>Office of the Chief </a:t>
            </a:r>
            <a:r>
              <a:rPr lang="en-US" sz="2400" b="1" dirty="0" smtClean="0"/>
              <a:t>Economist  and USDM author (USDA/OCE, </a:t>
            </a:r>
            <a:r>
              <a:rPr lang="en-US" sz="2400" b="1" dirty="0" smtClean="0">
                <a:solidFill>
                  <a:srgbClr val="00B0F0"/>
                </a:solidFill>
              </a:rPr>
              <a:t>Eric </a:t>
            </a:r>
            <a:r>
              <a:rPr lang="en-US" sz="2400" b="1" dirty="0" err="1" smtClean="0">
                <a:solidFill>
                  <a:srgbClr val="00B0F0"/>
                </a:solidFill>
              </a:rPr>
              <a:t>Luebehusen</a:t>
            </a:r>
            <a:r>
              <a:rPr lang="en-US" sz="2400" b="1" dirty="0" smtClean="0"/>
              <a:t>)</a:t>
            </a:r>
          </a:p>
          <a:p>
            <a:pPr marL="342900" indent="-342900">
              <a:buFontTx/>
              <a:buAutoNum type="arabicPeriod"/>
            </a:pPr>
            <a:endParaRPr lang="en-US" sz="1200" b="1" dirty="0" smtClean="0"/>
          </a:p>
          <a:p>
            <a:pPr marL="342900" indent="-342900">
              <a:buFontTx/>
              <a:buAutoNum type="arabicPeriod"/>
            </a:pPr>
            <a:r>
              <a:rPr lang="en-US" sz="2400" b="1" dirty="0" smtClean="0"/>
              <a:t>NOAA Earth Science Research Laboratory (NOAA/ESRL, </a:t>
            </a:r>
            <a:r>
              <a:rPr lang="en-US" sz="2400" b="1" dirty="0" smtClean="0">
                <a:solidFill>
                  <a:srgbClr val="00B0F0"/>
                </a:solidFill>
              </a:rPr>
              <a:t>Mike Hobbins</a:t>
            </a:r>
            <a:r>
              <a:rPr lang="en-US" sz="2400" b="1" dirty="0" smtClean="0"/>
              <a:t>)</a:t>
            </a:r>
          </a:p>
          <a:p>
            <a:pPr marL="342900" indent="-342900">
              <a:buFontTx/>
              <a:buAutoNum type="arabicPeriod"/>
            </a:pPr>
            <a:endParaRPr lang="en-US" sz="1200" b="1" dirty="0" smtClean="0"/>
          </a:p>
          <a:p>
            <a:pPr marL="342900" indent="-342900">
              <a:buFontTx/>
              <a:buAutoNum type="arabicPeriod"/>
            </a:pPr>
            <a:r>
              <a:rPr lang="en-US" sz="2400" b="1" dirty="0"/>
              <a:t>NASA MSFC Short-term Prediction Research and Transition </a:t>
            </a:r>
            <a:r>
              <a:rPr lang="en-US" sz="2400" b="1" dirty="0" smtClean="0"/>
              <a:t>Center (NASA/MSFC/SPORT, </a:t>
            </a:r>
            <a:r>
              <a:rPr lang="en-US" sz="2400" b="1" dirty="0" smtClean="0">
                <a:solidFill>
                  <a:srgbClr val="00B0F0"/>
                </a:solidFill>
              </a:rPr>
              <a:t>Jonathan Case</a:t>
            </a:r>
            <a:r>
              <a:rPr lang="en-US" sz="2400" b="1" dirty="0" smtClean="0"/>
              <a:t>) </a:t>
            </a:r>
            <a:endParaRPr lang="en-US" sz="2400" b="1" dirty="0"/>
          </a:p>
          <a:p>
            <a:pPr marL="342900" indent="-342900">
              <a:buAutoNum type="arabicPeriod"/>
            </a:pP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68950" y="978989"/>
            <a:ext cx="8508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B0F0"/>
                </a:solidFill>
              </a:rPr>
              <a:t>All evaluation Institutes agree with present implementation plan </a:t>
            </a:r>
            <a:endParaRPr lang="en-US" sz="2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8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28600" y="228600"/>
            <a:ext cx="8686800" cy="516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prstTxWarp prst="textNoShape">
              <a:avLst/>
            </a:prstTxWarp>
            <a:spAutoFit/>
          </a:bodyPr>
          <a:lstStyle/>
          <a:p>
            <a:pPr algn="ctr">
              <a:lnSpc>
                <a:spcPts val="3200"/>
              </a:lnSpc>
            </a:pPr>
            <a:r>
              <a:rPr lang="en-GB" sz="3200" b="1" i="1" dirty="0" smtClean="0">
                <a:solidFill>
                  <a:srgbClr val="000000"/>
                </a:solidFill>
                <a:latin typeface="Verdana" charset="0"/>
                <a:ea typeface="Arial Unicode MS" pitchFamily="34" charset="-128"/>
                <a:cs typeface="Arial Unicode MS" pitchFamily="34" charset="-128"/>
              </a:rPr>
              <a:t>NLDAS v2.5:  Data Distribution</a:t>
            </a:r>
            <a:endParaRPr lang="en-US" sz="3200" b="1" i="1" dirty="0">
              <a:solidFill>
                <a:srgbClr val="000000"/>
              </a:solidFill>
              <a:latin typeface="Verdana" charset="0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97411" y="833140"/>
            <a:ext cx="7033977" cy="3963943"/>
            <a:chOff x="228599" y="833140"/>
            <a:chExt cx="7033977" cy="3963943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677"/>
            <a:stretch/>
          </p:blipFill>
          <p:spPr bwMode="auto">
            <a:xfrm>
              <a:off x="228600" y="1356360"/>
              <a:ext cx="6701364" cy="34407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228599" y="833140"/>
              <a:ext cx="703397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/>
                <a:t>http://www.emc.ncep.noaa.gov/mmb/nldas/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0678" y="2245724"/>
              <a:ext cx="58898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EMC LDAS ftp site -</a:t>
              </a:r>
              <a:r>
                <a:rPr lang="en-US" sz="2400" b="1" dirty="0"/>
                <a:t>ftp://ldas.ncep.noaa.gov/</a:t>
              </a:r>
            </a:p>
            <a:p>
              <a:endParaRPr lang="en-US" sz="2400" b="1" dirty="0"/>
            </a:p>
          </p:txBody>
        </p:sp>
      </p:grp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22"/>
          <a:stretch/>
        </p:blipFill>
        <p:spPr bwMode="auto">
          <a:xfrm>
            <a:off x="397412" y="2345201"/>
            <a:ext cx="8674100" cy="260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32"/>
          <a:stretch/>
        </p:blipFill>
        <p:spPr bwMode="auto">
          <a:xfrm>
            <a:off x="397411" y="3298315"/>
            <a:ext cx="8674100" cy="3300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97412" y="6211668"/>
            <a:ext cx="793453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Other Distribution Sites: UCAR, USGS, CDC  WONDER (Centers for Diseases Control and Prevention), etc.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100839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88270FF6-21CD-FD41-A411-CC7E109411FE}" type="slidenum">
              <a:rPr lang="en-US" sz="2000" b="1" smtClean="0">
                <a:solidFill>
                  <a:schemeClr val="tx1"/>
                </a:solidFill>
              </a:rPr>
              <a:pPr/>
              <a:t>27</a:t>
            </a:fld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88296" y="2893512"/>
            <a:ext cx="46221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Future Development of NCEP LDAS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80109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28600" y="204336"/>
            <a:ext cx="8686800" cy="50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prstTxWarp prst="textNoShape">
              <a:avLst/>
            </a:prstTxWarp>
            <a:spAutoFit/>
          </a:bodyPr>
          <a:lstStyle/>
          <a:p>
            <a:pPr algn="ctr">
              <a:lnSpc>
                <a:spcPts val="3200"/>
              </a:lnSpc>
            </a:pPr>
            <a:r>
              <a:rPr lang="en-GB" sz="3200" b="1" i="1" dirty="0" smtClean="0">
                <a:solidFill>
                  <a:srgbClr val="000000"/>
                </a:solidFill>
                <a:latin typeface="Verdana" charset="0"/>
                <a:ea typeface="Arial Unicode MS" pitchFamily="34" charset="-128"/>
                <a:cs typeface="Arial Unicode MS" pitchFamily="34" charset="-128"/>
              </a:rPr>
              <a:t>NLDAS</a:t>
            </a:r>
            <a:endParaRPr lang="en-US" sz="3200" b="1" i="1" dirty="0">
              <a:solidFill>
                <a:srgbClr val="000000"/>
              </a:solidFill>
              <a:latin typeface="Verdana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0" y="941910"/>
            <a:ext cx="9144000" cy="5039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marL="283464" indent="-283464" eaLnBrk="0" hangingPunct="0">
              <a:spcAft>
                <a:spcPts val="800"/>
              </a:spcAft>
              <a:buFont typeface="Wingdings" charset="0"/>
              <a:buChar char=""/>
              <a:defRPr/>
            </a:pPr>
            <a:r>
              <a:rPr lang="en-US" sz="2400" dirty="0" smtClean="0">
                <a:solidFill>
                  <a:srgbClr val="FF0000"/>
                </a:solidFill>
                <a:latin typeface="Verdana"/>
                <a:cs typeface="Verdana"/>
              </a:rPr>
              <a:t>Run NLDAS under NASA Land Information System (LIS) parallel environment, latest land model versions, land data assimilation and validation tools.</a:t>
            </a:r>
          </a:p>
          <a:p>
            <a:pPr marL="283464" indent="-283464" eaLnBrk="0" hangingPunct="0">
              <a:spcAft>
                <a:spcPts val="800"/>
              </a:spcAft>
              <a:buFont typeface="Wingdings" charset="0"/>
              <a:buChar char=""/>
              <a:defRPr/>
            </a:pPr>
            <a:r>
              <a:rPr lang="en-US" sz="2400" dirty="0" smtClean="0">
                <a:solidFill>
                  <a:srgbClr val="000000"/>
                </a:solidFill>
                <a:latin typeface="Verdana"/>
                <a:cs typeface="Verdana"/>
              </a:rPr>
              <a:t>Improve atmospheric and observational precipitation and air temperature forcing; </a:t>
            </a:r>
            <a:r>
              <a:rPr lang="en-US" sz="2400" dirty="0">
                <a:solidFill>
                  <a:srgbClr val="000000"/>
                </a:solidFill>
                <a:latin typeface="Verdana"/>
                <a:cs typeface="Verdana"/>
              </a:rPr>
              <a:t>data sets (e.g. land use, </a:t>
            </a:r>
            <a:r>
              <a:rPr lang="en-US" sz="2400" dirty="0" smtClean="0">
                <a:solidFill>
                  <a:srgbClr val="000000"/>
                </a:solidFill>
                <a:latin typeface="Verdana"/>
                <a:cs typeface="Verdana"/>
              </a:rPr>
              <a:t>soils, greenness).</a:t>
            </a:r>
          </a:p>
          <a:p>
            <a:pPr marL="283464" indent="-283464" eaLnBrk="0" hangingPunct="0">
              <a:spcAft>
                <a:spcPts val="800"/>
              </a:spcAft>
              <a:buFont typeface="Wingdings" charset="0"/>
              <a:buChar char=""/>
              <a:defRPr/>
            </a:pPr>
            <a:r>
              <a:rPr lang="en-US" sz="2400" dirty="0" smtClean="0">
                <a:solidFill>
                  <a:srgbClr val="C00000"/>
                </a:solidFill>
                <a:latin typeface="Verdana"/>
                <a:cs typeface="Verdana"/>
              </a:rPr>
              <a:t>Improve land model physics (e.g., irrigation, ground water, vegetation dynamics, carbon and nitrogen cycle).</a:t>
            </a:r>
            <a:endParaRPr lang="en-US" sz="2400" dirty="0">
              <a:solidFill>
                <a:srgbClr val="C00000"/>
              </a:solidFill>
              <a:latin typeface="Verdana"/>
              <a:cs typeface="Verdana"/>
            </a:endParaRPr>
          </a:p>
          <a:p>
            <a:pPr marL="283464" indent="-283464" eaLnBrk="0" hangingPunct="0">
              <a:spcAft>
                <a:spcPts val="800"/>
              </a:spcAft>
              <a:buFont typeface="Wingdings" charset="0"/>
              <a:buChar char=""/>
              <a:defRPr/>
            </a:pPr>
            <a:r>
              <a:rPr lang="en-US" sz="2400" dirty="0">
                <a:solidFill>
                  <a:srgbClr val="000000"/>
                </a:solidFill>
                <a:latin typeface="Verdana"/>
                <a:cs typeface="Verdana"/>
              </a:rPr>
              <a:t>L</a:t>
            </a:r>
            <a:r>
              <a:rPr lang="en-US" sz="2400" dirty="0" smtClean="0">
                <a:solidFill>
                  <a:srgbClr val="000000"/>
                </a:solidFill>
                <a:latin typeface="Verdana"/>
                <a:cs typeface="Verdana"/>
              </a:rPr>
              <a:t>and </a:t>
            </a:r>
            <a:r>
              <a:rPr lang="en-US" sz="2400" dirty="0">
                <a:solidFill>
                  <a:srgbClr val="000000"/>
                </a:solidFill>
                <a:latin typeface="Verdana"/>
                <a:cs typeface="Verdana"/>
              </a:rPr>
              <a:t>data </a:t>
            </a:r>
            <a:r>
              <a:rPr lang="en-US" sz="2400" dirty="0" smtClean="0">
                <a:solidFill>
                  <a:srgbClr val="000000"/>
                </a:solidFill>
                <a:latin typeface="Verdana"/>
                <a:cs typeface="Verdana"/>
              </a:rPr>
              <a:t>assimilation: snow</a:t>
            </a:r>
            <a:r>
              <a:rPr lang="en-US" sz="2400" dirty="0">
                <a:solidFill>
                  <a:srgbClr val="000000"/>
                </a:solidFill>
                <a:latin typeface="Verdana"/>
                <a:cs typeface="Verdana"/>
              </a:rPr>
              <a:t>, soil </a:t>
            </a:r>
            <a:r>
              <a:rPr lang="en-US" sz="2400" dirty="0" smtClean="0">
                <a:solidFill>
                  <a:srgbClr val="000000"/>
                </a:solidFill>
                <a:latin typeface="Verdana"/>
                <a:cs typeface="Verdana"/>
              </a:rPr>
              <a:t>moisture, GRACE.</a:t>
            </a:r>
          </a:p>
          <a:p>
            <a:pPr marL="283464" indent="-283464" eaLnBrk="0" hangingPunct="0">
              <a:spcAft>
                <a:spcPts val="800"/>
              </a:spcAft>
              <a:buFont typeface="Wingdings" charset="0"/>
              <a:buChar char=""/>
              <a:defRPr/>
            </a:pPr>
            <a:r>
              <a:rPr lang="en-US" sz="2400" dirty="0" smtClean="0">
                <a:solidFill>
                  <a:srgbClr val="00B0F0"/>
                </a:solidFill>
                <a:latin typeface="Verdana"/>
                <a:cs typeface="Verdana"/>
              </a:rPr>
              <a:t>Higher res/</a:t>
            </a:r>
            <a:r>
              <a:rPr lang="en-US" sz="2400" dirty="0">
                <a:solidFill>
                  <a:srgbClr val="00B0F0"/>
                </a:solidFill>
                <a:latin typeface="Verdana"/>
                <a:cs typeface="Verdana"/>
              </a:rPr>
              <a:t>downscaling</a:t>
            </a:r>
            <a:r>
              <a:rPr lang="en-US" sz="2400" dirty="0" smtClean="0">
                <a:solidFill>
                  <a:srgbClr val="00B0F0"/>
                </a:solidFill>
                <a:latin typeface="Verdana"/>
                <a:cs typeface="Verdana"/>
              </a:rPr>
              <a:t>, enhance land model spin-up</a:t>
            </a:r>
            <a:r>
              <a:rPr lang="en-US" sz="2400" dirty="0" smtClean="0">
                <a:solidFill>
                  <a:srgbClr val="000000"/>
                </a:solidFill>
                <a:latin typeface="Verdana"/>
                <a:cs typeface="Verdana"/>
              </a:rPr>
              <a:t>.</a:t>
            </a:r>
            <a:endParaRPr lang="en-US" sz="2400" dirty="0">
              <a:solidFill>
                <a:srgbClr val="000000"/>
              </a:solidFill>
              <a:latin typeface="Verdana"/>
              <a:cs typeface="Verdana"/>
            </a:endParaRPr>
          </a:p>
          <a:p>
            <a:pPr marL="283464" indent="-283464" eaLnBrk="0" hangingPunct="0">
              <a:spcAft>
                <a:spcPts val="800"/>
              </a:spcAft>
              <a:buFont typeface="Wingdings" charset="0"/>
              <a:buChar char=""/>
              <a:defRPr/>
            </a:pPr>
            <a:r>
              <a:rPr lang="en-US" sz="2400" dirty="0" smtClean="0">
                <a:solidFill>
                  <a:srgbClr val="000000"/>
                </a:solidFill>
                <a:latin typeface="Verdana"/>
                <a:cs typeface="Verdana"/>
              </a:rPr>
              <a:t>Extend NLDAS domain (entire North America, eventually global); initial land cond. </a:t>
            </a:r>
            <a:r>
              <a:rPr lang="en-US" sz="2400" dirty="0">
                <a:solidFill>
                  <a:srgbClr val="000000"/>
                </a:solidFill>
                <a:latin typeface="Verdana"/>
                <a:cs typeface="Verdana"/>
              </a:rPr>
              <a:t>f</a:t>
            </a:r>
            <a:r>
              <a:rPr lang="en-US" sz="2400" dirty="0" smtClean="0">
                <a:solidFill>
                  <a:srgbClr val="000000"/>
                </a:solidFill>
                <a:latin typeface="Verdana"/>
                <a:cs typeface="Verdana"/>
              </a:rPr>
              <a:t>or FV3GFS.</a:t>
            </a:r>
            <a:endParaRPr lang="en-US" sz="2400" dirty="0">
              <a:solidFill>
                <a:srgbClr val="000000"/>
              </a:solidFill>
              <a:latin typeface="Verdana"/>
              <a:cs typeface="Verdan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725296" y="64854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28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2907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542" y="119894"/>
            <a:ext cx="8918917" cy="114300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Collaboration Research of NLDAS Development                             between EMC and NASA sponsored by CPO/MAPP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94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ea typeface="ＭＳ Ｐゴシック" charset="-128"/>
              </a:rPr>
              <a:t>CPO/MAPP/NLDAS FY11-13:</a:t>
            </a:r>
            <a:r>
              <a:rPr lang="en-US" sz="2000" dirty="0" smtClean="0"/>
              <a:t>Assimilating </a:t>
            </a:r>
            <a:r>
              <a:rPr lang="en-US" sz="2000" dirty="0"/>
              <a:t>Soil Moisture and Snow Products for Improved Drought </a:t>
            </a:r>
            <a:r>
              <a:rPr lang="en-US" sz="2000" dirty="0" smtClean="0"/>
              <a:t>Monitoring with </a:t>
            </a:r>
            <a:r>
              <a:rPr lang="en-US" sz="2000" dirty="0"/>
              <a:t>the North American Land Data Assimilation System (NLDAS</a:t>
            </a:r>
            <a:r>
              <a:rPr lang="en-US" sz="2000" dirty="0" smtClean="0"/>
              <a:t>) </a:t>
            </a:r>
            <a:r>
              <a:rPr lang="en-US" sz="2000" dirty="0">
                <a:solidFill>
                  <a:srgbClr val="000000"/>
                </a:solidFill>
                <a:ea typeface="ＭＳ Ｐゴシック" charset="-128"/>
              </a:rPr>
              <a:t>DA (</a:t>
            </a:r>
            <a:r>
              <a:rPr lang="en-US" sz="2000" b="1" dirty="0">
                <a:solidFill>
                  <a:srgbClr val="000000"/>
                </a:solidFill>
                <a:ea typeface="ＭＳ Ｐゴシック" charset="-128"/>
              </a:rPr>
              <a:t>Peters-</a:t>
            </a:r>
            <a:r>
              <a:rPr lang="en-US" sz="2000" b="1" dirty="0" err="1">
                <a:solidFill>
                  <a:srgbClr val="000000"/>
                </a:solidFill>
                <a:ea typeface="ＭＳ Ｐゴシック" charset="-128"/>
              </a:rPr>
              <a:t>Lidard</a:t>
            </a:r>
            <a:r>
              <a:rPr lang="en-US" sz="2000" b="1" dirty="0">
                <a:solidFill>
                  <a:srgbClr val="000000"/>
                </a:solidFill>
                <a:ea typeface="ＭＳ Ｐゴシック" charset="-128"/>
              </a:rPr>
              <a:t>, </a:t>
            </a:r>
            <a:r>
              <a:rPr lang="en-US" sz="2000" b="1" dirty="0" err="1">
                <a:solidFill>
                  <a:srgbClr val="000000"/>
                </a:solidFill>
                <a:ea typeface="ＭＳ Ｐゴシック" charset="-128"/>
              </a:rPr>
              <a:t>Mocko</a:t>
            </a:r>
            <a:r>
              <a:rPr lang="en-US" sz="2000" b="1" dirty="0">
                <a:solidFill>
                  <a:srgbClr val="000000"/>
                </a:solidFill>
                <a:ea typeface="ＭＳ Ｐゴシック" charset="-128"/>
              </a:rPr>
              <a:t>, Kumar, </a:t>
            </a:r>
            <a:r>
              <a:rPr lang="en-US" sz="2000" b="1" dirty="0" err="1">
                <a:solidFill>
                  <a:srgbClr val="FF0000"/>
                </a:solidFill>
                <a:ea typeface="ＭＳ Ｐゴシック" charset="-128"/>
              </a:rPr>
              <a:t>Ek</a:t>
            </a:r>
            <a:r>
              <a:rPr lang="en-US" sz="2000" b="1" dirty="0">
                <a:solidFill>
                  <a:srgbClr val="FF0000"/>
                </a:solidFill>
                <a:ea typeface="ＭＳ Ｐゴシック" charset="-128"/>
              </a:rPr>
              <a:t>, Xia, Dong</a:t>
            </a:r>
            <a:r>
              <a:rPr lang="en-US" sz="2000" dirty="0">
                <a:solidFill>
                  <a:srgbClr val="000000"/>
                </a:solidFill>
                <a:ea typeface="ＭＳ Ｐゴシック" charset="-128"/>
              </a:rPr>
              <a:t>)</a:t>
            </a:r>
            <a:r>
              <a:rPr lang="en-US" sz="2000" b="1" dirty="0">
                <a:solidFill>
                  <a:srgbClr val="000000"/>
                </a:solidFill>
                <a:ea typeface="ＭＳ Ｐゴシック" charset="-128"/>
              </a:rPr>
              <a:t> </a:t>
            </a:r>
          </a:p>
          <a:p>
            <a:endParaRPr lang="en-US" sz="2000" b="1" dirty="0" smtClean="0">
              <a:solidFill>
                <a:srgbClr val="000000"/>
              </a:solidFill>
              <a:ea typeface="ＭＳ Ｐゴシック" charset="-128"/>
            </a:endParaRPr>
          </a:p>
          <a:p>
            <a:r>
              <a:rPr lang="en-US" sz="2000" b="1" dirty="0" smtClean="0">
                <a:solidFill>
                  <a:srgbClr val="000000"/>
                </a:solidFill>
                <a:ea typeface="ＭＳ Ｐゴシック" charset="-128"/>
              </a:rPr>
              <a:t>CPO/MAPP/NLDAS FY14-16: </a:t>
            </a:r>
            <a:r>
              <a:rPr lang="en-US" sz="2000" dirty="0">
                <a:solidFill>
                  <a:srgbClr val="000000"/>
                </a:solidFill>
                <a:ea typeface="ＭＳ Ｐゴシック" charset="-128"/>
              </a:rPr>
              <a:t>Advancing Probabilistic Drought Monitoring </a:t>
            </a:r>
            <a:r>
              <a:rPr lang="en-US" sz="2000" dirty="0" smtClean="0">
                <a:solidFill>
                  <a:srgbClr val="000000"/>
                </a:solidFill>
                <a:ea typeface="ＭＳ Ｐゴシック" charset="-128"/>
              </a:rPr>
              <a:t>through </a:t>
            </a:r>
            <a:r>
              <a:rPr lang="en-US" sz="2000" dirty="0" err="1">
                <a:solidFill>
                  <a:srgbClr val="000000"/>
                </a:solidFill>
                <a:ea typeface="ＭＳ Ｐゴシック" charset="-128"/>
              </a:rPr>
              <a:t>Multisensor</a:t>
            </a:r>
            <a:r>
              <a:rPr lang="en-US" sz="2000" dirty="0">
                <a:solidFill>
                  <a:srgbClr val="000000"/>
                </a:solidFill>
                <a:ea typeface="ＭＳ Ｐゴシック" charset="-128"/>
              </a:rPr>
              <a:t> Ensemble </a:t>
            </a:r>
            <a:r>
              <a:rPr lang="en-US" sz="2000" dirty="0" smtClean="0">
                <a:solidFill>
                  <a:srgbClr val="000000"/>
                </a:solidFill>
                <a:ea typeface="ＭＳ Ｐゴシック" charset="-128"/>
              </a:rPr>
              <a:t>DA </a:t>
            </a:r>
            <a:r>
              <a:rPr lang="en-US" sz="2000" b="1" dirty="0" smtClean="0">
                <a:solidFill>
                  <a:srgbClr val="000000"/>
                </a:solidFill>
                <a:ea typeface="ＭＳ Ｐゴシック" charset="-128"/>
              </a:rPr>
              <a:t>(Peters-</a:t>
            </a:r>
            <a:r>
              <a:rPr lang="en-US" sz="2000" b="1" dirty="0" err="1" smtClean="0">
                <a:solidFill>
                  <a:srgbClr val="000000"/>
                </a:solidFill>
                <a:ea typeface="ＭＳ Ｐゴシック" charset="-128"/>
              </a:rPr>
              <a:t>Lidard</a:t>
            </a:r>
            <a:r>
              <a:rPr lang="en-US" sz="2000" b="1" dirty="0" smtClean="0">
                <a:solidFill>
                  <a:srgbClr val="000000"/>
                </a:solidFill>
                <a:ea typeface="ＭＳ Ｐゴシック" charset="-128"/>
              </a:rPr>
              <a:t>, </a:t>
            </a:r>
            <a:r>
              <a:rPr lang="en-US" sz="2000" b="1" dirty="0" err="1" smtClean="0">
                <a:solidFill>
                  <a:srgbClr val="000000"/>
                </a:solidFill>
                <a:ea typeface="ＭＳ Ｐゴシック" charset="-128"/>
              </a:rPr>
              <a:t>Mocko</a:t>
            </a:r>
            <a:r>
              <a:rPr lang="en-US" sz="2000" b="1" dirty="0" smtClean="0">
                <a:solidFill>
                  <a:srgbClr val="000000"/>
                </a:solidFill>
                <a:ea typeface="ＭＳ Ｐゴシック" charset="-128"/>
              </a:rPr>
              <a:t>, Kumar, </a:t>
            </a:r>
            <a:r>
              <a:rPr lang="en-US" sz="2000" b="1" dirty="0" err="1" smtClean="0">
                <a:solidFill>
                  <a:srgbClr val="000000"/>
                </a:solidFill>
                <a:ea typeface="ＭＳ Ｐゴシック" charset="-128"/>
              </a:rPr>
              <a:t>Wamg</a:t>
            </a:r>
            <a:r>
              <a:rPr lang="en-US" sz="2000" b="1" dirty="0" smtClean="0">
                <a:solidFill>
                  <a:srgbClr val="000000"/>
                </a:solidFill>
                <a:ea typeface="ＭＳ Ｐゴシック" charset="-128"/>
              </a:rPr>
              <a:t>, </a:t>
            </a:r>
            <a:r>
              <a:rPr lang="en-US" sz="2000" b="1" dirty="0" err="1" smtClean="0">
                <a:solidFill>
                  <a:srgbClr val="FF0000"/>
                </a:solidFill>
                <a:ea typeface="ＭＳ Ｐゴシック" charset="-128"/>
              </a:rPr>
              <a:t>Ek</a:t>
            </a:r>
            <a:r>
              <a:rPr lang="en-US" sz="2000" b="1" dirty="0" smtClean="0">
                <a:solidFill>
                  <a:srgbClr val="FF0000"/>
                </a:solidFill>
                <a:ea typeface="ＭＳ Ｐゴシック" charset="-128"/>
              </a:rPr>
              <a:t>, Xia, Dong</a:t>
            </a:r>
            <a:r>
              <a:rPr lang="en-US" sz="2000" dirty="0" smtClean="0">
                <a:solidFill>
                  <a:srgbClr val="000000"/>
                </a:solidFill>
                <a:ea typeface="ＭＳ Ｐゴシック" charset="-128"/>
              </a:rPr>
              <a:t>)</a:t>
            </a:r>
            <a:r>
              <a:rPr lang="en-US" sz="2000" b="1" dirty="0" smtClean="0">
                <a:solidFill>
                  <a:srgbClr val="000000"/>
                </a:solidFill>
                <a:ea typeface="ＭＳ Ｐゴシック" charset="-128"/>
              </a:rPr>
              <a:t> </a:t>
            </a:r>
          </a:p>
          <a:p>
            <a:endParaRPr lang="en-US" sz="2000" b="1" dirty="0" smtClean="0">
              <a:solidFill>
                <a:srgbClr val="000000"/>
              </a:solidFill>
              <a:ea typeface="ＭＳ Ｐゴシック" charset="-128"/>
            </a:endParaRPr>
          </a:p>
          <a:p>
            <a:r>
              <a:rPr lang="en-US" sz="2000" b="1" dirty="0" smtClean="0">
                <a:solidFill>
                  <a:srgbClr val="000000"/>
                </a:solidFill>
                <a:ea typeface="ＭＳ Ｐゴシック" charset="-128"/>
              </a:rPr>
              <a:t>CPO/CTB/NLDAS FY17-18:</a:t>
            </a:r>
            <a:r>
              <a:rPr lang="en-US" sz="2000" dirty="0" smtClean="0"/>
              <a:t>Operational </a:t>
            </a:r>
            <a:r>
              <a:rPr lang="en-US" sz="2000" dirty="0"/>
              <a:t>Transition of Soil Moisture and Snow Data Assimilation in </a:t>
            </a:r>
            <a:r>
              <a:rPr lang="en-US" sz="2000" dirty="0" smtClean="0"/>
              <a:t>the North </a:t>
            </a:r>
            <a:r>
              <a:rPr lang="en-US" sz="2000" dirty="0"/>
              <a:t>American Land Data Assimilation System (NLDAS</a:t>
            </a:r>
            <a:r>
              <a:rPr lang="en-US" sz="2000" dirty="0" smtClean="0"/>
              <a:t>)</a:t>
            </a:r>
            <a:r>
              <a:rPr lang="en-US" sz="2000" b="1" dirty="0">
                <a:solidFill>
                  <a:srgbClr val="000000"/>
                </a:solidFill>
                <a:ea typeface="ＭＳ Ｐゴシック" charset="-128"/>
              </a:rPr>
              <a:t> </a:t>
            </a:r>
            <a:r>
              <a:rPr lang="en-US" sz="2000" dirty="0">
                <a:solidFill>
                  <a:srgbClr val="000000"/>
                </a:solidFill>
                <a:ea typeface="ＭＳ Ｐゴシック" charset="-128"/>
              </a:rPr>
              <a:t>(</a:t>
            </a:r>
            <a:r>
              <a:rPr lang="en-US" sz="2000" b="1" dirty="0">
                <a:solidFill>
                  <a:srgbClr val="000000"/>
                </a:solidFill>
                <a:ea typeface="ＭＳ Ｐゴシック" charset="-128"/>
              </a:rPr>
              <a:t>Peters-</a:t>
            </a:r>
            <a:r>
              <a:rPr lang="en-US" sz="2000" b="1" dirty="0" err="1">
                <a:solidFill>
                  <a:srgbClr val="000000"/>
                </a:solidFill>
                <a:ea typeface="ＭＳ Ｐゴシック" charset="-128"/>
              </a:rPr>
              <a:t>Lidard</a:t>
            </a:r>
            <a:r>
              <a:rPr lang="en-US" sz="2000" b="1" dirty="0">
                <a:solidFill>
                  <a:srgbClr val="000000"/>
                </a:solidFill>
                <a:ea typeface="ＭＳ Ｐゴシック" charset="-128"/>
              </a:rPr>
              <a:t>, </a:t>
            </a:r>
            <a:r>
              <a:rPr lang="en-US" sz="2000" b="1" dirty="0" err="1">
                <a:solidFill>
                  <a:srgbClr val="000000"/>
                </a:solidFill>
                <a:ea typeface="ＭＳ Ｐゴシック" charset="-128"/>
              </a:rPr>
              <a:t>Mocko</a:t>
            </a:r>
            <a:r>
              <a:rPr lang="en-US" sz="2000" b="1" dirty="0">
                <a:solidFill>
                  <a:srgbClr val="000000"/>
                </a:solidFill>
                <a:ea typeface="ＭＳ Ｐゴシック" charset="-128"/>
              </a:rPr>
              <a:t>, Kumar, </a:t>
            </a:r>
            <a:r>
              <a:rPr lang="en-US" sz="2000" b="1" dirty="0" err="1">
                <a:solidFill>
                  <a:srgbClr val="FF0000"/>
                </a:solidFill>
                <a:ea typeface="ＭＳ Ｐゴシック" charset="-128"/>
              </a:rPr>
              <a:t>Ek</a:t>
            </a:r>
            <a:r>
              <a:rPr lang="en-US" sz="2000" b="1" dirty="0">
                <a:solidFill>
                  <a:srgbClr val="FF0000"/>
                </a:solidFill>
                <a:ea typeface="ＭＳ Ｐゴシック" charset="-128"/>
              </a:rPr>
              <a:t>, Xia, Dong</a:t>
            </a:r>
            <a:r>
              <a:rPr lang="en-US" sz="2000" dirty="0">
                <a:solidFill>
                  <a:srgbClr val="000000"/>
                </a:solidFill>
                <a:ea typeface="ＭＳ Ｐゴシック" charset="-128"/>
              </a:rPr>
              <a:t>)</a:t>
            </a:r>
            <a:r>
              <a:rPr lang="en-US" sz="2000" b="1" dirty="0">
                <a:solidFill>
                  <a:srgbClr val="000000"/>
                </a:solidFill>
                <a:ea typeface="ＭＳ Ｐゴシック" charset="-128"/>
              </a:rPr>
              <a:t> </a:t>
            </a:r>
          </a:p>
          <a:p>
            <a:endParaRPr lang="en-US" sz="2000" b="1" dirty="0">
              <a:solidFill>
                <a:srgbClr val="000000"/>
              </a:solidFill>
              <a:ea typeface="ＭＳ Ｐゴシック" charset="-128"/>
            </a:endParaRPr>
          </a:p>
          <a:p>
            <a:r>
              <a:rPr lang="en-US" sz="2000" b="1" dirty="0">
                <a:solidFill>
                  <a:srgbClr val="000000"/>
                </a:solidFill>
                <a:ea typeface="ＭＳ Ｐゴシック" charset="-128"/>
              </a:rPr>
              <a:t>CPO/MAPP/NLDAS </a:t>
            </a:r>
            <a:r>
              <a:rPr lang="en-US" sz="2000" b="1" dirty="0" smtClean="0">
                <a:solidFill>
                  <a:srgbClr val="000000"/>
                </a:solidFill>
                <a:ea typeface="ＭＳ Ｐゴシック" charset="-128"/>
              </a:rPr>
              <a:t>FY18-20: </a:t>
            </a:r>
            <a:r>
              <a:rPr lang="en-US" sz="2000" dirty="0" smtClean="0"/>
              <a:t> </a:t>
            </a:r>
            <a:r>
              <a:rPr lang="en-US" sz="2000" dirty="0"/>
              <a:t>Representing human-managed influences through thermal and vegetation product data assimilation in NLDAS: Impacts on the terrestrial water budget and drought estimation</a:t>
            </a:r>
            <a:r>
              <a:rPr lang="en-US" sz="2000" b="1" dirty="0"/>
              <a:t> </a:t>
            </a:r>
            <a:r>
              <a:rPr lang="en-US" sz="2000" dirty="0" smtClean="0"/>
              <a:t>(</a:t>
            </a:r>
            <a:r>
              <a:rPr lang="en-US" sz="2000" b="1" dirty="0" smtClean="0"/>
              <a:t>Peters-</a:t>
            </a:r>
            <a:r>
              <a:rPr lang="en-US" sz="2000" b="1" dirty="0" err="1" smtClean="0"/>
              <a:t>Lidard</a:t>
            </a:r>
            <a:r>
              <a:rPr lang="en-US" sz="2000" b="1" dirty="0" smtClean="0"/>
              <a:t>, </a:t>
            </a:r>
            <a:r>
              <a:rPr lang="en-US" sz="2000" b="1" dirty="0" err="1" smtClean="0"/>
              <a:t>Mocko</a:t>
            </a:r>
            <a:r>
              <a:rPr lang="en-US" sz="2000" b="1" dirty="0" smtClean="0"/>
              <a:t>, Kumar, Hain, </a:t>
            </a:r>
            <a:r>
              <a:rPr lang="en-US" sz="2000" b="1" dirty="0" smtClean="0">
                <a:solidFill>
                  <a:srgbClr val="FF0000"/>
                </a:solidFill>
              </a:rPr>
              <a:t>Xia</a:t>
            </a:r>
            <a:r>
              <a:rPr lang="en-US" sz="2000" b="1" dirty="0" smtClean="0"/>
              <a:t>)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38912"/>
            <a:ext cx="2133600" cy="365125"/>
          </a:xfrm>
        </p:spPr>
        <p:txBody>
          <a:bodyPr/>
          <a:lstStyle/>
          <a:p>
            <a:fld id="{88270FF6-21CD-FD41-A411-CC7E109411FE}" type="slidenum">
              <a:rPr lang="en-US" sz="1800" b="1" smtClean="0">
                <a:solidFill>
                  <a:schemeClr val="tx1"/>
                </a:solidFill>
              </a:rPr>
              <a:pPr/>
              <a:t>29</a:t>
            </a:fld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5731618"/>
            <a:ext cx="9306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These efforts are being integrated to use for NLDAS-3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421935"/>
            <a:ext cx="90314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Kumar et al., J. Hydrometeor</a:t>
            </a:r>
            <a:r>
              <a:rPr lang="en-US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2016</a:t>
            </a:r>
            <a:r>
              <a:rPr lang="en-US" sz="13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 Kumar et al., WRR, </a:t>
            </a:r>
            <a:r>
              <a:rPr lang="en-US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  <a:r>
              <a:rPr lang="en-US" sz="13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Xia et al., JGR-atmos., </a:t>
            </a:r>
            <a:r>
              <a:rPr lang="en-US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2016a; 2016b, </a:t>
            </a:r>
            <a:r>
              <a:rPr lang="en-US" sz="13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Xia et al., J. Hydrometer., </a:t>
            </a:r>
            <a:r>
              <a:rPr lang="en-US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30659" y="1167735"/>
            <a:ext cx="4029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(NASA scientists, </a:t>
            </a:r>
            <a:r>
              <a:rPr lang="en-US" sz="2000" b="1" dirty="0" smtClean="0">
                <a:solidFill>
                  <a:srgbClr val="FF0000"/>
                </a:solidFill>
              </a:rPr>
              <a:t>EMC scientists</a:t>
            </a:r>
            <a:r>
              <a:rPr lang="en-US" sz="2000" b="1" dirty="0" smtClean="0"/>
              <a:t>) </a:t>
            </a:r>
            <a:r>
              <a:rPr lang="en-US" sz="2000" b="1" dirty="0" smtClean="0">
                <a:solidFill>
                  <a:srgbClr val="FF0000"/>
                </a:solidFill>
              </a:rPr>
              <a:t>     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52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28600" y="228600"/>
            <a:ext cx="8686800" cy="516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prstTxWarp prst="textNoShape">
              <a:avLst/>
            </a:prstTxWarp>
            <a:spAutoFit/>
          </a:bodyPr>
          <a:lstStyle/>
          <a:p>
            <a:pPr algn="ctr">
              <a:lnSpc>
                <a:spcPts val="3200"/>
              </a:lnSpc>
            </a:pPr>
            <a:r>
              <a:rPr lang="en-GB" sz="3200" b="1" i="1" dirty="0" smtClean="0">
                <a:solidFill>
                  <a:srgbClr val="000000"/>
                </a:solidFill>
                <a:latin typeface="Verdana" charset="0"/>
                <a:ea typeface="Arial Unicode MS" pitchFamily="34" charset="-128"/>
                <a:cs typeface="Arial Unicode MS" pitchFamily="34" charset="-128"/>
              </a:rPr>
              <a:t>NLDAS:  Land Models  </a:t>
            </a:r>
            <a:endParaRPr lang="en-US" sz="3200" b="1" i="1" dirty="0">
              <a:solidFill>
                <a:srgbClr val="000000"/>
              </a:solidFill>
              <a:latin typeface="Verdana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8" name="Picture 4" descr="test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1" t="17397" r="3008" b="43792"/>
          <a:stretch/>
        </p:blipFill>
        <p:spPr bwMode="auto">
          <a:xfrm>
            <a:off x="1110342" y="777240"/>
            <a:ext cx="7171509" cy="2804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8513958" y="6105664"/>
            <a:ext cx="297066" cy="3028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842314" y="65054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1201783" y="3670840"/>
            <a:ext cx="7197634" cy="2834640"/>
            <a:chOff x="1201783" y="3670840"/>
            <a:chExt cx="7197634" cy="2834640"/>
          </a:xfrm>
        </p:grpSpPr>
        <p:pic>
          <p:nvPicPr>
            <p:cNvPr id="19" name="Picture 4" descr="test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71" t="57263" r="3008" b="3504"/>
            <a:stretch/>
          </p:blipFill>
          <p:spPr bwMode="auto">
            <a:xfrm>
              <a:off x="1201783" y="3670840"/>
              <a:ext cx="7197634" cy="2834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7917100" y="6122295"/>
              <a:ext cx="1847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2" name="TextBox 1"/>
          <p:cNvSpPr txBox="1"/>
          <p:nvPr/>
        </p:nvSpPr>
        <p:spPr>
          <a:xfrm rot="5400000">
            <a:off x="7366235" y="2799426"/>
            <a:ext cx="2658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Model</a:t>
            </a:r>
            <a:endParaRPr lang="en-US" sz="28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5400000">
            <a:off x="-846668" y="3023077"/>
            <a:ext cx="3105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Operational Model</a:t>
            </a:r>
            <a:endParaRPr lang="en-US" sz="28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43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85339" y="164278"/>
            <a:ext cx="6882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NULDAS development and future plan – </a:t>
            </a:r>
            <a:r>
              <a:rPr lang="en-US" sz="2400" b="1" dirty="0" smtClean="0">
                <a:solidFill>
                  <a:srgbClr val="C00000"/>
                </a:solidFill>
              </a:rPr>
              <a:t>white paper</a:t>
            </a:r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65" y="838200"/>
            <a:ext cx="4388167" cy="5363316"/>
          </a:xfrm>
          <a:prstGeom prst="rect">
            <a:avLst/>
          </a:prstGeom>
          <a:noFill/>
          <a:ln w="508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80"/>
          <a:stretch/>
        </p:blipFill>
        <p:spPr bwMode="auto">
          <a:xfrm>
            <a:off x="4953000" y="762000"/>
            <a:ext cx="4038272" cy="3916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31062" y="6324600"/>
            <a:ext cx="89912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hlinkClick r:id="rId4"/>
              </a:rPr>
              <a:t>http://</a:t>
            </a:r>
            <a:r>
              <a:rPr lang="en-US" b="1" dirty="0" smtClean="0">
                <a:hlinkClick r:id="rId4"/>
              </a:rPr>
              <a:t>www.emc.ncep.noaa.gov/mmb/nldas/White_Paper_for_Next_Phase_LDAS_final.pdf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020989" y="4631856"/>
            <a:ext cx="39702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F0"/>
                </a:solidFill>
              </a:rPr>
              <a:t>NULDAS development and update will help enhance its capability for both drought and flooding monitoring task, as well as optimal ICs for coupled system.</a:t>
            </a:r>
            <a:endParaRPr lang="en-US" sz="2000" b="1" dirty="0">
              <a:solidFill>
                <a:srgbClr val="00B0F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40880" y="6511369"/>
            <a:ext cx="2133600" cy="365125"/>
          </a:xfrm>
        </p:spPr>
        <p:txBody>
          <a:bodyPr/>
          <a:lstStyle/>
          <a:p>
            <a:fld id="{296909AD-3226-4F00-B963-CBE695221D20}" type="slidenum">
              <a:rPr lang="en-US" sz="1800" b="1" smtClean="0">
                <a:solidFill>
                  <a:schemeClr val="tx1"/>
                </a:solidFill>
              </a:rPr>
              <a:t>30</a:t>
            </a:fld>
            <a:endParaRPr 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98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67286" y="0"/>
            <a:ext cx="9678572" cy="773723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Interaction with other EMC projects and outside community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982" y="792463"/>
            <a:ext cx="8785274" cy="5448349"/>
          </a:xfrm>
        </p:spPr>
        <p:txBody>
          <a:bodyPr>
            <a:normAutofit fontScale="85000" lnSpcReduction="20000"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Speed up NULDAS development via unifying NLDAS and GLDAS (e.g., forcing generation, model choice, and system test)</a:t>
            </a:r>
          </a:p>
          <a:p>
            <a:endParaRPr lang="en-US" sz="9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Efficiently use radar, reanalysis and model product in NULDAS testbed via collaboration with EMC scientists</a:t>
            </a:r>
          </a:p>
          <a:p>
            <a:endParaRPr lang="en-US" sz="9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Enhance couple model system tests (e.g., FV3GFS) for land model (Noah, Noah-MP) to identify key parameters and processes to improve skills from sub-seasonal to seasonal forecast</a:t>
            </a:r>
          </a:p>
          <a:p>
            <a:endParaRPr lang="en-US" sz="9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Achieve standalone-&gt;SCM-&gt;fully coupled system test strategy</a:t>
            </a:r>
          </a:p>
          <a:p>
            <a:endParaRPr lang="en-US" sz="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Enhance internal collaboration within EMC, in particular related to atmospheric and boundary layer physics processes – working two systems together</a:t>
            </a:r>
          </a:p>
          <a:p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Speed up development and transition of land-related processes (lake, groundwater, irrigation, vegetation dynamics, wild fire, biochemistry, and ecosystem, global river router) to Noah or Noah-MP model to meet EMC coupled system requirements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land model as a component to support for coupled system upgrade and development at EMC    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88270FF6-21CD-FD41-A411-CC7E109411FE}" type="slidenum">
              <a:rPr lang="en-US" sz="1800" b="1" smtClean="0">
                <a:solidFill>
                  <a:schemeClr val="tx1"/>
                </a:solidFill>
              </a:rPr>
              <a:pPr/>
              <a:t>31</a:t>
            </a:fld>
            <a:endParaRPr 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32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45" y="267286"/>
            <a:ext cx="8229600" cy="478302"/>
          </a:xfrm>
        </p:spPr>
        <p:txBody>
          <a:bodyPr>
            <a:normAutofit/>
          </a:bodyPr>
          <a:lstStyle/>
          <a:p>
            <a:pPr algn="l"/>
            <a:r>
              <a:rPr lang="en-US" sz="2400" b="1" u="sng" dirty="0" smtClean="0"/>
              <a:t>References </a:t>
            </a:r>
            <a:r>
              <a:rPr lang="en-US" sz="2400" u="sng" dirty="0" smtClean="0"/>
              <a:t>(EMC scientists are indicated in bold) </a:t>
            </a:r>
            <a:endParaRPr lang="en-US" sz="24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421" y="864528"/>
            <a:ext cx="8496887" cy="5993472"/>
          </a:xfrm>
        </p:spPr>
        <p:txBody>
          <a:bodyPr>
            <a:normAutofit lnSpcReduction="10000"/>
          </a:bodyPr>
          <a:lstStyle/>
          <a:p>
            <a:pPr marL="274320" indent="-457200">
              <a:spcBef>
                <a:spcPts val="0"/>
              </a:spcBef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Kumar, S.V., S. Wang, D. M.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Mocko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C.D. Peters-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Lidard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Xia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2017: Similarity Assessment of Land Surface Model Outputs in the North American Land Data Assimilation System (NLDAS).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Resources </a:t>
            </a:r>
            <a:r>
              <a:rPr lang="en-US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Research,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53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smtClean="0"/>
              <a:t>8941-8965.</a:t>
            </a:r>
          </a:p>
          <a:p>
            <a:pPr marL="274320" indent="-457200">
              <a:spcBef>
                <a:spcPts val="0"/>
              </a:spcBef>
              <a:buNone/>
            </a:pPr>
            <a:endParaRPr lang="en-US" sz="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" indent="-457200">
              <a:spcBef>
                <a:spcPts val="0"/>
              </a:spcBef>
              <a:buNone/>
            </a:pP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Xia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Y.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D.M.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Mocko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Huang, B. Li, M.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Rodell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K.E. Mitchell, X.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M.B.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2017: Comparison and Assessment of Three Advanced Land Surface Models in Simulating Terrestrial Water Storage Components over the United States.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Hydrometeor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625-649.</a:t>
            </a:r>
          </a:p>
          <a:p>
            <a:pPr marL="274320" indent="-457200">
              <a:spcBef>
                <a:spcPts val="0"/>
              </a:spcBef>
              <a:buNone/>
            </a:pPr>
            <a:endParaRPr lang="en-US" sz="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" indent="-457200">
              <a:spcBef>
                <a:spcPts val="0"/>
              </a:spcBef>
              <a:buNone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Kumar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S.V., B. F.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Zaitchik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C. D. Peters-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Lidard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Rodell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Reichle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B. Li, M.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Jasinski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Mocko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Getirana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G. De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Lannoy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H.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Cosh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C. R. Hain, M. Anderson, K. R. Arsenault,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Y. Xia,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2016: Assimilation of Gridded GRACE Terrestrial Water Storage Estimates in the North American Land Data Assimilation System, </a:t>
            </a:r>
            <a:r>
              <a:rPr lang="en-US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J. Hydrometeor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1951-1972.</a:t>
            </a:r>
          </a:p>
          <a:p>
            <a:pPr marL="274320" indent="-457200">
              <a:spcBef>
                <a:spcPts val="0"/>
              </a:spcBef>
              <a:buNone/>
            </a:pPr>
            <a:endParaRPr lang="en-US" sz="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" indent="-457200">
              <a:spcBef>
                <a:spcPts val="0"/>
              </a:spcBef>
              <a:buNone/>
            </a:pP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Xia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Y.,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B. 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Cosgrove, K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Mitchell, C. D. Peters-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Lidard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M. B. </a:t>
            </a:r>
            <a:r>
              <a:rPr lang="en-US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Ek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Brewer, D.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Mocko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 V. Kumar,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H. Wei, J. Meng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</a:t>
            </a:r>
            <a:r>
              <a:rPr lang="en-US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L. Luo, 2016a: Basin-scale Assessment of the Land Surface Water Budget in the NCEP Operational and Research NLDAS-2 Systems.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Geophys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Res. - Atmos.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121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(6),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2750-2779.</a:t>
            </a:r>
          </a:p>
          <a:p>
            <a:pPr marL="274320" indent="-457200">
              <a:spcBef>
                <a:spcPts val="0"/>
              </a:spcBef>
              <a:buNone/>
            </a:pPr>
            <a:endParaRPr lang="en-US" sz="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" indent="-457200">
              <a:spcBef>
                <a:spcPts val="0"/>
              </a:spcBef>
              <a:buNone/>
            </a:pP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Xia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Y.,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B. 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Cosgrove, K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Mitchell, C. D. Peters-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Lidard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M. B. </a:t>
            </a:r>
            <a:r>
              <a:rPr lang="en-US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Ek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S.V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Kumar, D.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Mocko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H. Wei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2016b: Basin-scale Assessment of the Land Surface Energy Budget in the NCEP Operational and Research NLDAS-2 Systems.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Geophys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Res.- Atmos.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121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(1),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196-220.</a:t>
            </a:r>
          </a:p>
          <a:p>
            <a:pPr marL="274320" indent="-457200">
              <a:spcBef>
                <a:spcPts val="0"/>
              </a:spcBef>
              <a:buNone/>
            </a:pPr>
            <a:endParaRPr lang="en-US" sz="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" indent="-457200">
              <a:spcBef>
                <a:spcPts val="0"/>
              </a:spcBef>
              <a:buNone/>
            </a:pP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Xia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Y., K. E. Mitchell, M. B.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J. Sheffield, B. Cosgrove, E. Wood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L. Lou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Alonge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H. Wei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J. Meng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B.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Livneh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Lettenmaier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V.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Koren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K. Mo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Y. Fan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D.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Mocko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2012a: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Continental Water and Energy Flux Analysis and Validation for North-American Land Data Assimilation System Project Phase 2, Part 2: Comparison Analysis of Multi-model Results.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Geophys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.- </a:t>
            </a:r>
            <a:r>
              <a:rPr lang="en-US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Atmos.,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117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D03109,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doi:10.1029/2011JD016048.</a:t>
            </a:r>
          </a:p>
          <a:p>
            <a:pPr marL="274320" indent="-457200">
              <a:spcBef>
                <a:spcPts val="0"/>
              </a:spcBef>
              <a:buNone/>
            </a:pPr>
            <a:endParaRPr lang="en-US" sz="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" indent="-457200">
              <a:spcBef>
                <a:spcPts val="0"/>
              </a:spcBef>
              <a:buNone/>
            </a:pP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Xia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Y., K. E. Mitchell, M. B.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B. Cosgrove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J. Sheffield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L. Luo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C.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Alonge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H. Wei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J. Meng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B.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Livneh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Q.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D.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Lohmann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2012b: Continental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and Energy Flux Analysis and Validation for North-American Land Data Assimilation System Project Phase 2, Part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of Simulated Streamflow.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Geophys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Res.- Atmos.,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117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D03110, doi:10.1029/2011JD016051.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76560"/>
            <a:ext cx="2133600" cy="365125"/>
          </a:xfrm>
        </p:spPr>
        <p:txBody>
          <a:bodyPr/>
          <a:lstStyle/>
          <a:p>
            <a:fld id="{88270FF6-21CD-FD41-A411-CC7E109411FE}" type="slidenum">
              <a:rPr lang="en-US" sz="1800" b="1" smtClean="0">
                <a:solidFill>
                  <a:schemeClr val="tx1"/>
                </a:solidFill>
              </a:rPr>
              <a:pPr/>
              <a:t>32</a:t>
            </a:fld>
            <a:endParaRPr 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73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9600" y="1168400"/>
            <a:ext cx="6026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Thanks for your attention!</a:t>
            </a:r>
            <a:endParaRPr lang="en-US" sz="4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90398" y="2573864"/>
            <a:ext cx="684424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Comments and Suggestions:</a:t>
            </a:r>
          </a:p>
          <a:p>
            <a:pPr algn="ctr"/>
            <a:endParaRPr lang="en-US" sz="3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Dr. </a:t>
            </a: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Youlong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Xia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Youlong.Xia@noaa.gov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Dr. Jack </a:t>
            </a: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Kain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Jack.Kain@noaa.gov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58284" y="647545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2308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28600" y="228600"/>
            <a:ext cx="8686800" cy="516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prstTxWarp prst="textNoShape">
              <a:avLst/>
            </a:prstTxWarp>
            <a:spAutoFit/>
          </a:bodyPr>
          <a:lstStyle/>
          <a:p>
            <a:pPr algn="ctr">
              <a:lnSpc>
                <a:spcPts val="3200"/>
              </a:lnSpc>
            </a:pPr>
            <a:r>
              <a:rPr lang="en-GB" sz="3200" b="1" i="1" dirty="0" smtClean="0">
                <a:solidFill>
                  <a:srgbClr val="000000"/>
                </a:solidFill>
                <a:latin typeface="Verdana" charset="0"/>
                <a:ea typeface="Arial Unicode MS" pitchFamily="34" charset="-128"/>
                <a:cs typeface="Arial Unicode MS" pitchFamily="34" charset="-128"/>
              </a:rPr>
              <a:t>NLDAS:  Simulations</a:t>
            </a:r>
            <a:endParaRPr lang="en-US" sz="3200" b="1" i="1" dirty="0">
              <a:solidFill>
                <a:srgbClr val="000000"/>
              </a:solidFill>
              <a:latin typeface="Verdana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909620" y="6488668"/>
            <a:ext cx="74627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i="1" dirty="0">
                <a:latin typeface="Verdana" charset="0"/>
              </a:rPr>
              <a:t>NLDAS four-model ensemble</a:t>
            </a:r>
            <a:r>
              <a:rPr lang="en-US" sz="1800" i="1" dirty="0" smtClean="0">
                <a:latin typeface="Verdana" charset="0"/>
              </a:rPr>
              <a:t> monthly </a:t>
            </a:r>
            <a:r>
              <a:rPr lang="en-US" sz="1800" b="1" i="1" dirty="0" smtClean="0">
                <a:solidFill>
                  <a:srgbClr val="0000FF"/>
                </a:solidFill>
                <a:latin typeface="Verdana" charset="0"/>
              </a:rPr>
              <a:t>soil moisture</a:t>
            </a:r>
            <a:r>
              <a:rPr lang="en-US" sz="1800" i="1" dirty="0" smtClean="0">
                <a:latin typeface="Verdana" charset="0"/>
              </a:rPr>
              <a:t> </a:t>
            </a:r>
            <a:r>
              <a:rPr lang="en-US" sz="1800" i="1" dirty="0">
                <a:latin typeface="Verdana" charset="0"/>
              </a:rPr>
              <a:t>anomaly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83382" y="4706940"/>
            <a:ext cx="8377237" cy="1828800"/>
            <a:chOff x="382588" y="4511675"/>
            <a:chExt cx="8377237" cy="1828800"/>
          </a:xfrm>
        </p:grpSpPr>
        <p:grpSp>
          <p:nvGrpSpPr>
            <p:cNvPr id="7" name="Group 6"/>
            <p:cNvGrpSpPr/>
            <p:nvPr/>
          </p:nvGrpSpPr>
          <p:grpSpPr>
            <a:xfrm>
              <a:off x="382588" y="4511675"/>
              <a:ext cx="2741612" cy="1828800"/>
              <a:chOff x="382588" y="4511675"/>
              <a:chExt cx="2741612" cy="1828800"/>
            </a:xfrm>
          </p:grpSpPr>
          <p:pic>
            <p:nvPicPr>
              <p:cNvPr id="14" name="Picture 8" descr="SAC_SM_JUL_climate_GEWEX_Australia"/>
              <p:cNvPicPr>
                <a:picLocks noChangeArrowheads="1"/>
              </p:cNvPicPr>
              <p:nvPr/>
            </p:nvPicPr>
            <p:blipFill>
              <a:blip r:embed="rId2"/>
              <a:srcRect t="13892" r="2750" b="2710"/>
              <a:stretch>
                <a:fillRect/>
              </a:stretch>
            </p:blipFill>
            <p:spPr bwMode="auto">
              <a:xfrm>
                <a:off x="382588" y="4511675"/>
                <a:ext cx="2741612" cy="1828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5" name="Rectangle 13"/>
              <p:cNvSpPr>
                <a:spLocks noChangeArrowheads="1"/>
              </p:cNvSpPr>
              <p:nvPr/>
            </p:nvSpPr>
            <p:spPr bwMode="auto">
              <a:xfrm>
                <a:off x="602253" y="5873750"/>
                <a:ext cx="2386012" cy="3143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400" i="1" dirty="0">
                    <a:latin typeface="Verdana" charset="0"/>
                  </a:rPr>
                  <a:t>July 30-year climatology</a:t>
                </a: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3201194" y="4511675"/>
              <a:ext cx="2741612" cy="1828800"/>
              <a:chOff x="3201194" y="4511675"/>
              <a:chExt cx="2741612" cy="1828800"/>
            </a:xfrm>
          </p:grpSpPr>
          <p:pic>
            <p:nvPicPr>
              <p:cNvPr id="12" name="Picture 7" descr="SAC_SM_JUL_1988_GEWEX_Australia"/>
              <p:cNvPicPr>
                <a:picLocks noChangeArrowheads="1"/>
              </p:cNvPicPr>
              <p:nvPr/>
            </p:nvPicPr>
            <p:blipFill>
              <a:blip r:embed="rId3"/>
              <a:srcRect t="13892" r="4189" b="2710"/>
              <a:stretch>
                <a:fillRect/>
              </a:stretch>
            </p:blipFill>
            <p:spPr bwMode="auto">
              <a:xfrm>
                <a:off x="3201194" y="4511675"/>
                <a:ext cx="2741612" cy="1828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" name="Rectangle 14"/>
              <p:cNvSpPr>
                <a:spLocks noChangeArrowheads="1"/>
              </p:cNvSpPr>
              <p:nvPr/>
            </p:nvSpPr>
            <p:spPr bwMode="auto">
              <a:xfrm>
                <a:off x="3422575" y="5873750"/>
                <a:ext cx="2435225" cy="3143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400" i="1" dirty="0">
                    <a:latin typeface="Verdana" charset="0"/>
                  </a:rPr>
                  <a:t>July 1988 (drought year)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019800" y="4511675"/>
              <a:ext cx="2740025" cy="1828800"/>
              <a:chOff x="6019800" y="4511675"/>
              <a:chExt cx="2740025" cy="1828800"/>
            </a:xfrm>
          </p:grpSpPr>
          <p:pic>
            <p:nvPicPr>
              <p:cNvPr id="10" name="Picture 6" descr="SAC_SM_JUL_1993_GEWEX_Australia"/>
              <p:cNvPicPr>
                <a:picLocks noChangeArrowheads="1"/>
              </p:cNvPicPr>
              <p:nvPr/>
            </p:nvPicPr>
            <p:blipFill>
              <a:blip r:embed="rId4"/>
              <a:srcRect t="13892" r="2945" b="2710"/>
              <a:stretch>
                <a:fillRect/>
              </a:stretch>
            </p:blipFill>
            <p:spPr bwMode="auto">
              <a:xfrm>
                <a:off x="6019800" y="4511675"/>
                <a:ext cx="2740025" cy="1828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" name="Rectangle 15"/>
              <p:cNvSpPr>
                <a:spLocks noChangeArrowheads="1"/>
              </p:cNvSpPr>
              <p:nvPr/>
            </p:nvSpPr>
            <p:spPr bwMode="auto">
              <a:xfrm>
                <a:off x="6345828" y="5873750"/>
                <a:ext cx="2173288" cy="3143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400" i="1" dirty="0">
                    <a:latin typeface="Verdana" charset="0"/>
                  </a:rPr>
                  <a:t>July 1993 (flood year)</a:t>
                </a:r>
              </a:p>
            </p:txBody>
          </p:sp>
        </p:grpSp>
      </p:grp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220133" y="899991"/>
            <a:ext cx="8686800" cy="3274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 marL="283464" indent="-283464">
              <a:spcAft>
                <a:spcPts val="800"/>
              </a:spcAft>
              <a:buFontTx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 dirty="0" smtClean="0">
                <a:latin typeface="Verdana" charset="0"/>
              </a:rPr>
              <a:t>30-year retrospective land model runs, Oct 1979 – Sep 2008 (after 15-year spin-up) to provide land model </a:t>
            </a:r>
            <a:r>
              <a:rPr lang="en-US" sz="2000" dirty="0" err="1" smtClean="0">
                <a:latin typeface="Verdana" charset="0"/>
              </a:rPr>
              <a:t>climatologies</a:t>
            </a:r>
            <a:r>
              <a:rPr lang="en-US" sz="2000" dirty="0" smtClean="0">
                <a:latin typeface="Verdana" charset="0"/>
              </a:rPr>
              <a:t>.</a:t>
            </a:r>
          </a:p>
          <a:p>
            <a:pPr marL="283464" indent="-283464">
              <a:spcAft>
                <a:spcPts val="800"/>
              </a:spcAft>
              <a:buFontTx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 dirty="0">
                <a:latin typeface="Verdana" charset="0"/>
              </a:rPr>
              <a:t>Q</a:t>
            </a:r>
            <a:r>
              <a:rPr lang="en-US" sz="2000" dirty="0" smtClean="0">
                <a:latin typeface="Verdana" charset="0"/>
              </a:rPr>
              <a:t>uasi-operational near real-time, Sep 2008–July 2014</a:t>
            </a:r>
          </a:p>
          <a:p>
            <a:pPr marL="283464" indent="-283464">
              <a:spcAft>
                <a:spcPts val="800"/>
              </a:spcAft>
              <a:buFontTx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 dirty="0" smtClean="0">
                <a:latin typeface="Verdana" charset="0"/>
              </a:rPr>
              <a:t>NCEP operational, August 2014 - present,  </a:t>
            </a:r>
            <a:r>
              <a:rPr lang="en-US" sz="2000" dirty="0">
                <a:latin typeface="Verdana" charset="0"/>
              </a:rPr>
              <a:t>hourly, 0.125-deg, CONUS domain.</a:t>
            </a:r>
          </a:p>
          <a:p>
            <a:pPr marL="283464" indent="-283464">
              <a:spcAft>
                <a:spcPts val="800"/>
              </a:spcAft>
              <a:buFontTx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 dirty="0" smtClean="0">
                <a:latin typeface="Verdana"/>
                <a:cs typeface="Verdana"/>
              </a:rPr>
              <a:t>Land </a:t>
            </a:r>
            <a:r>
              <a:rPr lang="en-US" sz="2000" dirty="0">
                <a:latin typeface="Verdana"/>
                <a:cs typeface="Verdana"/>
              </a:rPr>
              <a:t>model </a:t>
            </a:r>
            <a:r>
              <a:rPr lang="en-US" sz="2000" dirty="0" smtClean="0">
                <a:latin typeface="Verdana"/>
                <a:cs typeface="Verdana"/>
              </a:rPr>
              <a:t>output:  </a:t>
            </a:r>
            <a:r>
              <a:rPr lang="en-US" sz="2000" dirty="0">
                <a:latin typeface="Verdana" charset="0"/>
              </a:rPr>
              <a:t>surface fluxes (latent, sensible &amp; soil heat fluxes, &amp; net radiation), soil states (soil moisture, temperature &amp; ice), runoff/streamflow</a:t>
            </a:r>
            <a:r>
              <a:rPr lang="en-US" sz="2000" dirty="0" smtClean="0">
                <a:latin typeface="Verdana" charset="0"/>
              </a:rPr>
              <a:t>.</a:t>
            </a:r>
          </a:p>
          <a:p>
            <a:pPr marL="283464" indent="-283464">
              <a:spcAft>
                <a:spcPts val="800"/>
              </a:spcAft>
              <a:buFontTx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 dirty="0" smtClean="0">
                <a:latin typeface="Verdana" charset="0"/>
              </a:rPr>
              <a:t>Depict conditions as anomalies and percentiles.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962" y="4242410"/>
            <a:ext cx="6213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Ek</a:t>
            </a:r>
            <a:r>
              <a:rPr lang="en-US" sz="1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GEWEX Newsletter, 2011, Xia et al., JGR-</a:t>
            </a:r>
            <a:r>
              <a:rPr lang="en-US" sz="16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Atmos</a:t>
            </a:r>
            <a:r>
              <a:rPr lang="en-US" sz="1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2012a; 201b</a:t>
            </a:r>
            <a:endParaRPr lang="en-US" sz="1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906933" y="65357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7955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" r="57131" b="54281"/>
          <a:stretch/>
        </p:blipFill>
        <p:spPr bwMode="auto">
          <a:xfrm>
            <a:off x="299163" y="3404904"/>
            <a:ext cx="4209690" cy="228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70FF6-21CD-FD41-A411-CC7E109411F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091010" y="17253"/>
            <a:ext cx="54825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NLDAS Users Information Report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916018"/>
              </p:ext>
            </p:extLst>
          </p:nvPr>
        </p:nvGraphicFramePr>
        <p:xfrm>
          <a:off x="1556173" y="1086928"/>
          <a:ext cx="6096000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553337">
                <a:tc>
                  <a:txBody>
                    <a:bodyPr/>
                    <a:lstStyle/>
                    <a:p>
                      <a:r>
                        <a:rPr lang="en-US" dirty="0" smtClean="0"/>
                        <a:t>Year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No. of Users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No. of Files</a:t>
                      </a:r>
                      <a:r>
                        <a:rPr lang="en-US" baseline="0" dirty="0" smtClean="0"/>
                        <a:t> Downloaded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Total Volume Downloaded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C00000"/>
                          </a:solidFill>
                        </a:rPr>
                        <a:t>2017</a:t>
                      </a:r>
                    </a:p>
                    <a:p>
                      <a:pPr algn="r"/>
                      <a:r>
                        <a:rPr lang="en-US" dirty="0" smtClean="0"/>
                        <a:t>2016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C00000"/>
                          </a:solidFill>
                        </a:rPr>
                        <a:t>5279</a:t>
                      </a:r>
                    </a:p>
                    <a:p>
                      <a:pPr algn="r"/>
                      <a:r>
                        <a:rPr lang="en-US" dirty="0" smtClean="0"/>
                        <a:t>5038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C00000"/>
                          </a:solidFill>
                        </a:rPr>
                        <a:t>~ 56 million</a:t>
                      </a:r>
                    </a:p>
                    <a:p>
                      <a:pPr algn="r"/>
                      <a:r>
                        <a:rPr lang="en-US" dirty="0" smtClean="0"/>
                        <a:t>~64</a:t>
                      </a:r>
                      <a:r>
                        <a:rPr lang="en-US" baseline="0" dirty="0" smtClean="0"/>
                        <a:t> million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C00000"/>
                          </a:solidFill>
                        </a:rPr>
                        <a:t>149 TB</a:t>
                      </a:r>
                    </a:p>
                    <a:p>
                      <a:pPr algn="r"/>
                      <a:r>
                        <a:rPr lang="en-US" dirty="0" smtClean="0"/>
                        <a:t>149 TB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2015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5392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~71 million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144 TB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2014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5437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~44 million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93 TB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2013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4868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~ 36 million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66 TB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61476" y="555409"/>
            <a:ext cx="7205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Users Statistics Information from NASA/GES/DISC website – an example </a:t>
            </a:r>
            <a:endParaRPr lang="en-US" b="1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6" t="18285" r="12061" b="7048"/>
          <a:stretch/>
        </p:blipFill>
        <p:spPr bwMode="auto">
          <a:xfrm>
            <a:off x="4664129" y="3380404"/>
            <a:ext cx="4055043" cy="2189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1" t="10000" r="55721" b="37396"/>
          <a:stretch/>
        </p:blipFill>
        <p:spPr bwMode="auto">
          <a:xfrm>
            <a:off x="4911547" y="4329640"/>
            <a:ext cx="4232453" cy="2528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89758" y="4474920"/>
            <a:ext cx="4574371" cy="2330364"/>
            <a:chOff x="89758" y="4474920"/>
            <a:chExt cx="4574371" cy="2330364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7" t="3680" r="44697" b="26384"/>
            <a:stretch/>
          </p:blipFill>
          <p:spPr bwMode="auto">
            <a:xfrm>
              <a:off x="212899" y="4474920"/>
              <a:ext cx="4451230" cy="23303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89758" y="5038050"/>
              <a:ext cx="441909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EMC LDAS ftp</a:t>
              </a:r>
              <a:r>
                <a:rPr lang="en-US" b="1" dirty="0"/>
                <a:t>://ldas.ncep.noaa.gov/nldas2/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0" y="1800664"/>
            <a:ext cx="1321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NASA</a:t>
            </a:r>
          </a:p>
          <a:p>
            <a:pPr algn="ctr"/>
            <a:r>
              <a:rPr lang="en-US" sz="2400" b="1" dirty="0" smtClean="0"/>
              <a:t>Statistics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0217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6021" y="4699572"/>
            <a:ext cx="834713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Highlight: </a:t>
            </a:r>
            <a:r>
              <a:rPr lang="en-US" sz="2800" dirty="0" smtClean="0"/>
              <a:t>Add timely needed products to NLDAS users in support for their operational drought (e.g., CPC, ESRL, USDM), NWP forecast (e.g., NASA/MSFC), and researches on water resource (e.g., NASA/GSFC)  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8842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09605" y="520148"/>
            <a:ext cx="7738534" cy="397031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 NCEP/EMC NLDAS team acknowledges all NLDAS partners. Without their contributions, the NLDAS is impossible to become a NCEP operational product. </a:t>
            </a:r>
            <a:r>
              <a:rPr lang="en-US" sz="28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NLDAS v2.0 has a 3.5-4 day lag behind real-time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based on </a:t>
            </a:r>
            <a:r>
              <a:rPr 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users’ request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(e.g., USDM) and </a:t>
            </a:r>
            <a:r>
              <a:rPr 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survey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conducted in 2016 and 2017, we update NLDAS v2.0 into version 2.5 by using various feasible data sources (NAMv4, Stage IV) to </a:t>
            </a:r>
            <a:r>
              <a:rPr 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catch up real-time system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11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072" y="2202657"/>
            <a:ext cx="2457448" cy="18430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491" y="1660685"/>
            <a:ext cx="2495549" cy="18716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012" y="1175750"/>
            <a:ext cx="2550151" cy="19126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365" y="754850"/>
            <a:ext cx="2640963" cy="19807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5040630"/>
            <a:ext cx="2438400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32" y="4975860"/>
            <a:ext cx="2438400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469130"/>
            <a:ext cx="2305049" cy="17287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686644"/>
            <a:ext cx="2661923" cy="19964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4200"/>
            <a:ext cx="2514600" cy="18859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42176" y="-76945"/>
            <a:ext cx="69083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NLDAS2.0 vs NLDAS2.5 (Harvey Case)</a:t>
            </a:r>
          </a:p>
          <a:p>
            <a:r>
              <a:rPr lang="en-US" sz="2800" b="1" dirty="0" smtClean="0"/>
              <a:t> </a:t>
            </a:r>
            <a:r>
              <a:rPr lang="en-US" sz="2400" b="1" dirty="0"/>
              <a:t> </a:t>
            </a:r>
            <a:r>
              <a:rPr lang="en-US" sz="2400" b="1" dirty="0" smtClean="0"/>
              <a:t>                                              </a:t>
            </a:r>
            <a:r>
              <a:rPr lang="en-US" sz="2400" b="1" dirty="0"/>
              <a:t>D</a:t>
            </a:r>
            <a:r>
              <a:rPr lang="en-US" sz="2400" b="1" dirty="0" smtClean="0"/>
              <a:t>aily Streamflow Anomaly</a:t>
            </a:r>
            <a:endParaRPr lang="en-US" sz="2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1" y="584775"/>
            <a:ext cx="2514600" cy="18859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09586" y="400109"/>
            <a:ext cx="90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23 AUG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992551" y="584775"/>
            <a:ext cx="90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24 AUG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630088" y="1011681"/>
            <a:ext cx="90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25 AUG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203448" y="1476019"/>
            <a:ext cx="90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26 AUG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7772400" y="2017991"/>
            <a:ext cx="90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27 AUG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88664" y="2924294"/>
            <a:ext cx="90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27 AUG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05100" y="3501978"/>
            <a:ext cx="90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28 AUG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09723" y="4284464"/>
            <a:ext cx="90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29 AUG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37284" y="4791194"/>
            <a:ext cx="90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30 AUG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21656" y="4852154"/>
            <a:ext cx="90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31 AUG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33483" y="981288"/>
            <a:ext cx="2132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NLDAS v2.0</a:t>
            </a:r>
            <a:endParaRPr lang="en-US" sz="3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5356203" y="4284464"/>
            <a:ext cx="1910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B0F0"/>
                </a:solidFill>
              </a:rPr>
              <a:t>NLDAS v2.5</a:t>
            </a:r>
            <a:endParaRPr lang="en-US" sz="2800" b="1" dirty="0">
              <a:solidFill>
                <a:srgbClr val="00B0F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321" y="6038433"/>
            <a:ext cx="4643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Timing has large impact                  for monitoring flood situation</a:t>
            </a:r>
            <a:endParaRPr lang="en-US" sz="2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95160" y="6492875"/>
            <a:ext cx="2133600" cy="365125"/>
          </a:xfrm>
        </p:spPr>
        <p:txBody>
          <a:bodyPr/>
          <a:lstStyle/>
          <a:p>
            <a:fld id="{296909AD-3226-4F00-B963-CBE695221D20}" type="slidenum">
              <a:rPr lang="en-US" sz="1800" b="1" smtClean="0">
                <a:solidFill>
                  <a:schemeClr val="tx1"/>
                </a:solidFill>
              </a:rPr>
              <a:t>7</a:t>
            </a:fld>
            <a:endParaRPr 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62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3" y="855239"/>
            <a:ext cx="8902462" cy="586623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88270FF6-21CD-FD41-A411-CC7E109411FE}" type="slidenum">
              <a:rPr lang="en-US" sz="1800" b="1" smtClean="0">
                <a:solidFill>
                  <a:schemeClr val="tx1"/>
                </a:solidFill>
              </a:rPr>
              <a:pPr/>
              <a:t>8</a:t>
            </a:fld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0" y="112143"/>
            <a:ext cx="4814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NLDAS v2.5 Flowchart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27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000" y="83389"/>
            <a:ext cx="6993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Operational Four NLDAS Models Run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71600" y="1066800"/>
            <a:ext cx="6934199" cy="954107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NLDAS Forcing</a:t>
            </a:r>
          </a:p>
          <a:p>
            <a:pPr algn="ctr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Hourly precipitation, downward solar radiation, downward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longwave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radiation, 2m air temperature and specific humidity, 10m wind, and surface pressure 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33800" y="2667000"/>
            <a:ext cx="2666999" cy="132343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08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JNLDAS_NOAH</a:t>
            </a:r>
          </a:p>
          <a:p>
            <a:pPr algn="ctr"/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Noah Model Run with model parameters, soil texture, vegetation type,</a:t>
            </a:r>
            <a:r>
              <a:rPr lang="en-US" sz="1400" dirty="0" smtClean="0"/>
              <a:t> 1 core(1), ~15 min, shared, 2.5GB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2743200"/>
            <a:ext cx="3276600" cy="110799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08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JNLDAS_MOSAIC</a:t>
            </a:r>
          </a:p>
          <a:p>
            <a:pPr algn="ctr"/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Mosaic Model Run with model parameters, soil texture, vegetation type, </a:t>
            </a:r>
            <a:r>
              <a:rPr lang="en-US" sz="1400" dirty="0" smtClean="0"/>
              <a:t>1 core(1), ~20 min, shared, 2.5GB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29400" y="2667000"/>
            <a:ext cx="2514600" cy="132343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08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JNLDAS_VIC</a:t>
            </a:r>
          </a:p>
          <a:p>
            <a:pPr algn="ctr"/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(VIC Model Run with  model parameters, soil texture, vegetation type,</a:t>
            </a:r>
            <a:r>
              <a:rPr lang="en-US" sz="1400" dirty="0" smtClean="0"/>
              <a:t> 1 core(1), ~150 min, shared, 2.5GB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0600" y="4572000"/>
            <a:ext cx="2895600" cy="132343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08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JNLDAS_SAC</a:t>
            </a:r>
          </a:p>
          <a:p>
            <a:pPr algn="ctr"/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SAC Model Run with model parameters, soil texture, </a:t>
            </a:r>
          </a:p>
          <a:p>
            <a:pPr algn="ctr"/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vegetation type,</a:t>
            </a:r>
            <a:r>
              <a:rPr lang="en-US" sz="1400" dirty="0" smtClean="0"/>
              <a:t> 1 core(1), ~15 min, shared, 2.5GB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4953000" y="2057400"/>
            <a:ext cx="2286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 rot="4200000" flipH="1">
            <a:off x="3717470" y="1134146"/>
            <a:ext cx="177613" cy="25223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-4200000">
            <a:off x="5905352" y="1339526"/>
            <a:ext cx="228897" cy="20250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 rot="-3000000">
            <a:off x="5659818" y="3810468"/>
            <a:ext cx="135529" cy="1141295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/>
          <p:cNvSpPr/>
          <p:nvPr/>
        </p:nvSpPr>
        <p:spPr>
          <a:xfrm>
            <a:off x="152400" y="1447800"/>
            <a:ext cx="1207008" cy="1798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152400" y="1676400"/>
            <a:ext cx="152400" cy="3657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Notched Right Arrow 13"/>
          <p:cNvSpPr/>
          <p:nvPr/>
        </p:nvSpPr>
        <p:spPr>
          <a:xfrm>
            <a:off x="304800" y="5105400"/>
            <a:ext cx="685800" cy="15240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876800" y="4800600"/>
            <a:ext cx="3191899" cy="738664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Model Outputs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(hydro-meteorological products)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Down Arrow 16"/>
          <p:cNvSpPr/>
          <p:nvPr/>
        </p:nvSpPr>
        <p:spPr>
          <a:xfrm rot="4200000">
            <a:off x="3847090" y="3552426"/>
            <a:ext cx="139407" cy="14452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3886200" y="5029200"/>
            <a:ext cx="978408" cy="15240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-4500000" flipH="1">
            <a:off x="4085606" y="2313451"/>
            <a:ext cx="190721" cy="3947171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3300000">
            <a:off x="6810241" y="3710372"/>
            <a:ext cx="243397" cy="1292223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5867400" y="5867400"/>
            <a:ext cx="1109496" cy="990600"/>
            <a:chOff x="685800" y="5105400"/>
            <a:chExt cx="1109496" cy="990600"/>
          </a:xfrm>
        </p:grpSpPr>
        <p:sp>
          <p:nvSpPr>
            <p:cNvPr id="24" name="Oval 23"/>
            <p:cNvSpPr/>
            <p:nvPr/>
          </p:nvSpPr>
          <p:spPr>
            <a:xfrm>
              <a:off x="685800" y="5105400"/>
              <a:ext cx="1066800" cy="990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62000" y="5257800"/>
              <a:ext cx="10332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Product </a:t>
              </a:r>
            </a:p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Delivery</a:t>
              </a:r>
              <a:endParaRPr lang="en-US" b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6" name="Down Arrow 25"/>
          <p:cNvSpPr/>
          <p:nvPr/>
        </p:nvSpPr>
        <p:spPr>
          <a:xfrm>
            <a:off x="6400800" y="5562600"/>
            <a:ext cx="152400" cy="30480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716056" y="626318"/>
            <a:ext cx="6473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Add 3.5 day forcing and 3.5-4 day model output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810277" y="65289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9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1202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7825</TotalTime>
  <Words>3028</Words>
  <Application>Microsoft Office PowerPoint</Application>
  <PresentationFormat>On-screen Show (4:3)</PresentationFormat>
  <Paragraphs>296</Paragraphs>
  <Slides>33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5" baseType="lpstr">
      <vt:lpstr>Office Theme</vt:lpstr>
      <vt:lpstr>Drawing</vt:lpstr>
      <vt:lpstr>    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NLDAS-2.5 LSM evaluation - RMSE</vt:lpstr>
      <vt:lpstr>NLDAS-2.5 LSM drought recovery</vt:lpstr>
      <vt:lpstr>NLDAS-2.5 evaluation by NASA/GSFC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Collaboration Research of NLDAS Development                             between EMC and NASA sponsored by CPO/MAPP</vt:lpstr>
      <vt:lpstr>PowerPoint Presentation</vt:lpstr>
      <vt:lpstr>Interaction with other EMC projects and outside community</vt:lpstr>
      <vt:lpstr>References (EMC scientists are indicated in bold) </vt:lpstr>
      <vt:lpstr>PowerPoint Presentation</vt:lpstr>
    </vt:vector>
  </TitlesOfParts>
  <Company>GHPO,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Bryan Ek</dc:creator>
  <cp:lastModifiedBy>Youlong Xia</cp:lastModifiedBy>
  <cp:revision>369</cp:revision>
  <cp:lastPrinted>2014-07-28T13:33:59Z</cp:lastPrinted>
  <dcterms:created xsi:type="dcterms:W3CDTF">2013-08-13T12:28:59Z</dcterms:created>
  <dcterms:modified xsi:type="dcterms:W3CDTF">2018-04-18T12:43:48Z</dcterms:modified>
</cp:coreProperties>
</file>